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76"/>
  </p:notesMasterIdLst>
  <p:sldIdLst>
    <p:sldId id="256" r:id="rId2"/>
    <p:sldId id="257" r:id="rId3"/>
    <p:sldId id="309" r:id="rId4"/>
    <p:sldId id="310" r:id="rId5"/>
    <p:sldId id="311" r:id="rId6"/>
    <p:sldId id="312" r:id="rId7"/>
    <p:sldId id="313" r:id="rId8"/>
    <p:sldId id="314" r:id="rId9"/>
    <p:sldId id="315" r:id="rId10"/>
    <p:sldId id="316" r:id="rId11"/>
    <p:sldId id="317" r:id="rId12"/>
    <p:sldId id="318" r:id="rId13"/>
    <p:sldId id="319" r:id="rId14"/>
    <p:sldId id="320" r:id="rId15"/>
    <p:sldId id="321" r:id="rId16"/>
    <p:sldId id="322" r:id="rId17"/>
    <p:sldId id="323" r:id="rId18"/>
    <p:sldId id="324" r:id="rId19"/>
    <p:sldId id="325" r:id="rId20"/>
    <p:sldId id="326" r:id="rId21"/>
    <p:sldId id="380" r:id="rId22"/>
    <p:sldId id="328" r:id="rId23"/>
    <p:sldId id="329" r:id="rId24"/>
    <p:sldId id="330" r:id="rId25"/>
    <p:sldId id="331" r:id="rId26"/>
    <p:sldId id="377" r:id="rId27"/>
    <p:sldId id="379" r:id="rId28"/>
    <p:sldId id="378" r:id="rId29"/>
    <p:sldId id="332" r:id="rId30"/>
    <p:sldId id="333" r:id="rId31"/>
    <p:sldId id="334" r:id="rId32"/>
    <p:sldId id="335" r:id="rId33"/>
    <p:sldId id="336" r:id="rId34"/>
    <p:sldId id="386" r:id="rId35"/>
    <p:sldId id="338" r:id="rId36"/>
    <p:sldId id="339" r:id="rId37"/>
    <p:sldId id="340" r:id="rId38"/>
    <p:sldId id="341" r:id="rId39"/>
    <p:sldId id="342" r:id="rId40"/>
    <p:sldId id="343" r:id="rId41"/>
    <p:sldId id="344" r:id="rId42"/>
    <p:sldId id="345" r:id="rId43"/>
    <p:sldId id="346" r:id="rId44"/>
    <p:sldId id="347" r:id="rId45"/>
    <p:sldId id="348" r:id="rId46"/>
    <p:sldId id="349" r:id="rId47"/>
    <p:sldId id="381" r:id="rId48"/>
    <p:sldId id="382" r:id="rId49"/>
    <p:sldId id="383" r:id="rId50"/>
    <p:sldId id="384" r:id="rId51"/>
    <p:sldId id="385" r:id="rId52"/>
    <p:sldId id="350" r:id="rId53"/>
    <p:sldId id="352" r:id="rId54"/>
    <p:sldId id="353" r:id="rId55"/>
    <p:sldId id="354" r:id="rId56"/>
    <p:sldId id="351" r:id="rId57"/>
    <p:sldId id="355" r:id="rId58"/>
    <p:sldId id="356" r:id="rId59"/>
    <p:sldId id="357" r:id="rId60"/>
    <p:sldId id="358" r:id="rId61"/>
    <p:sldId id="359" r:id="rId62"/>
    <p:sldId id="360" r:id="rId63"/>
    <p:sldId id="361" r:id="rId64"/>
    <p:sldId id="362" r:id="rId65"/>
    <p:sldId id="363" r:id="rId66"/>
    <p:sldId id="364" r:id="rId67"/>
    <p:sldId id="365" r:id="rId68"/>
    <p:sldId id="366" r:id="rId69"/>
    <p:sldId id="367" r:id="rId70"/>
    <p:sldId id="368" r:id="rId71"/>
    <p:sldId id="369" r:id="rId72"/>
    <p:sldId id="370" r:id="rId73"/>
    <p:sldId id="371" r:id="rId74"/>
    <p:sldId id="372" r:id="rId7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042" autoAdjust="0"/>
    <p:restoredTop sz="83047" autoAdjust="0"/>
  </p:normalViewPr>
  <p:slideViewPr>
    <p:cSldViewPr snapToGrid="0">
      <p:cViewPr varScale="1">
        <p:scale>
          <a:sx n="93" d="100"/>
          <a:sy n="93" d="100"/>
        </p:scale>
        <p:origin x="428" y="6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74083A-88E7-4646-8784-E1C353453507}" type="datetimeFigureOut">
              <a:rPr lang="zh-CN" altLang="en-US" smtClean="0"/>
              <a:t>2018-02-10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AEC9DC-DF13-4969-9501-309A1A76E8A8}" type="slidenum">
              <a:rPr lang="zh-CN" altLang="en-US" smtClean="0"/>
              <a:t>‹#›</a:t>
            </a:fld>
            <a:endParaRPr lang="zh-CN" altLang="en-US"/>
          </a:p>
        </p:txBody>
      </p:sp>
    </p:spTree>
    <p:extLst>
      <p:ext uri="{BB962C8B-B14F-4D97-AF65-F5344CB8AC3E}">
        <p14:creationId xmlns:p14="http://schemas.microsoft.com/office/powerpoint/2010/main" val="2810568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14</a:t>
            </a:fld>
            <a:endParaRPr lang="zh-CN" altLang="en-US"/>
          </a:p>
        </p:txBody>
      </p:sp>
    </p:spTree>
    <p:extLst>
      <p:ext uri="{BB962C8B-B14F-4D97-AF65-F5344CB8AC3E}">
        <p14:creationId xmlns:p14="http://schemas.microsoft.com/office/powerpoint/2010/main" val="2310968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类似结构化设计的系统流程图。第一步做什么，第二步做什么</a:t>
            </a:r>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55</a:t>
            </a:fld>
            <a:endParaRPr lang="zh-CN" altLang="en-US"/>
          </a:p>
        </p:txBody>
      </p:sp>
    </p:spTree>
    <p:extLst>
      <p:ext uri="{BB962C8B-B14F-4D97-AF65-F5344CB8AC3E}">
        <p14:creationId xmlns:p14="http://schemas.microsoft.com/office/powerpoint/2010/main" val="88571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业务用例图，建立业务模型，再建立用例模型。再建逻辑模型（分析模型），设计模型，实现模型。</a:t>
            </a:r>
            <a:endParaRPr lang="en-US" altLang="zh-CN" dirty="0" smtClean="0"/>
          </a:p>
          <a:p>
            <a:r>
              <a:rPr lang="zh-CN" altLang="en-US" dirty="0" smtClean="0"/>
              <a:t>确定系统的范围，是学校教务管理系统，学院的教务管理系。先确定边界范围。</a:t>
            </a: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smtClean="0"/>
              <a:t>业务用例图作用</a:t>
            </a:r>
            <a:r>
              <a:rPr lang="en-US" altLang="zh-CN" dirty="0" smtClean="0"/>
              <a:t>:</a:t>
            </a:r>
            <a:r>
              <a:rPr lang="zh-CN" altLang="en-US" dirty="0" smtClean="0"/>
              <a:t>确定边界范围、性能以及没有提出来的要求。</a:t>
            </a:r>
            <a:endParaRPr lang="en-US" altLang="zh-CN" dirty="0" smtClean="0"/>
          </a:p>
          <a:p>
            <a:r>
              <a:rPr lang="zh-CN" altLang="en-US" dirty="0" smtClean="0"/>
              <a:t>业务用例图提供系统的背景知识能够帮助我们对于系统需求有更多的理解。具体帮助</a:t>
            </a:r>
            <a:r>
              <a:rPr lang="en-US" altLang="zh-CN" dirty="0" smtClean="0"/>
              <a:t>1.</a:t>
            </a:r>
            <a:r>
              <a:rPr lang="zh-CN" altLang="en-US" dirty="0" smtClean="0"/>
              <a:t>了解机构及其软件系统（或工作内容）；</a:t>
            </a:r>
            <a:r>
              <a:rPr lang="en-US" altLang="zh-CN" dirty="0" smtClean="0"/>
              <a:t>2.</a:t>
            </a:r>
            <a:r>
              <a:rPr lang="zh-CN" altLang="en-US" dirty="0" smtClean="0"/>
              <a:t>帮助业务过程优化与重构；帮助项目组成员了解业务及其角色。</a:t>
            </a:r>
            <a:endParaRPr lang="en-US" altLang="zh-CN" dirty="0" smtClean="0"/>
          </a:p>
          <a:p>
            <a:r>
              <a:rPr lang="zh-CN" altLang="en-US" dirty="0" smtClean="0"/>
              <a:t>什么时候需要：</a:t>
            </a:r>
            <a:r>
              <a:rPr lang="en-US" altLang="zh-CN" dirty="0" smtClean="0"/>
              <a:t>1</a:t>
            </a:r>
            <a:r>
              <a:rPr lang="zh-CN" altLang="en-US" dirty="0" smtClean="0"/>
              <a:t>）对机构不熟悉；</a:t>
            </a:r>
            <a:r>
              <a:rPr lang="en-US" altLang="zh-CN" dirty="0" smtClean="0"/>
              <a:t>2)</a:t>
            </a:r>
            <a:r>
              <a:rPr lang="zh-CN" altLang="en-US" dirty="0" smtClean="0"/>
              <a:t>机构业务发生变化；</a:t>
            </a:r>
            <a:r>
              <a:rPr lang="en-US" altLang="zh-CN" dirty="0" smtClean="0"/>
              <a:t>3</a:t>
            </a:r>
            <a:r>
              <a:rPr lang="zh-CN" altLang="en-US" dirty="0" smtClean="0"/>
              <a:t>）机构中主要部分使用的软件需要建立；</a:t>
            </a:r>
            <a:r>
              <a:rPr lang="en-US" altLang="zh-CN" dirty="0" smtClean="0"/>
              <a:t>4</a:t>
            </a:r>
            <a:r>
              <a:rPr lang="zh-CN" altLang="en-US" dirty="0" smtClean="0"/>
              <a:t>）机构中有些大型复杂工作流的文档不足。</a:t>
            </a:r>
            <a:endParaRPr lang="en-US" altLang="zh-CN" dirty="0" smtClean="0"/>
          </a:p>
          <a:p>
            <a:endParaRPr lang="en-US" altLang="zh-CN" dirty="0" smtClean="0"/>
          </a:p>
          <a:p>
            <a:r>
              <a:rPr lang="zh-CN" altLang="en-US" dirty="0" smtClean="0"/>
              <a:t>业务用例图与用例图区别。跟用例图比多了斜杠。</a:t>
            </a:r>
            <a:endParaRPr lang="en-US" altLang="zh-CN" dirty="0" smtClean="0"/>
          </a:p>
          <a:p>
            <a:r>
              <a:rPr lang="en-US" altLang="zh-CN" dirty="0" smtClean="0"/>
              <a:t>1</a:t>
            </a:r>
            <a:r>
              <a:rPr lang="zh-CN" altLang="en-US" dirty="0" smtClean="0"/>
              <a:t>） 业务角色： 机构（组织）外部参与者。</a:t>
            </a:r>
            <a:r>
              <a:rPr lang="en-US" altLang="zh-CN" dirty="0" smtClean="0"/>
              <a:t>2</a:t>
            </a:r>
            <a:r>
              <a:rPr lang="zh-CN" altLang="en-US" dirty="0" smtClean="0"/>
              <a:t>）业务工人（</a:t>
            </a:r>
            <a:r>
              <a:rPr lang="en-US" altLang="zh-CN" dirty="0" smtClean="0"/>
              <a:t>business worker</a:t>
            </a:r>
            <a:r>
              <a:rPr lang="zh-CN" altLang="en-US" dirty="0" smtClean="0"/>
              <a:t>）：机构内部参与者所起作用的表示。业务用例图考虑的是单位业务。单位内部有人员。系统软件内部没有人员，所有参与者都是外部的。</a:t>
            </a:r>
            <a:r>
              <a:rPr lang="en-US" altLang="zh-CN" dirty="0" smtClean="0"/>
              <a:t>3</a:t>
            </a:r>
            <a:r>
              <a:rPr lang="zh-CN" altLang="en-US" dirty="0" smtClean="0"/>
              <a:t>）业务用例：业务功能，包括手动和计算机系统处理的。</a:t>
            </a:r>
            <a:r>
              <a:rPr lang="en-US" altLang="zh-CN" dirty="0" smtClean="0"/>
              <a:t>4</a:t>
            </a:r>
            <a:r>
              <a:rPr lang="zh-CN" altLang="en-US" dirty="0" smtClean="0"/>
              <a:t>）业务机构：机构的组织部门，业务元素的集合，相当于包；</a:t>
            </a:r>
            <a:r>
              <a:rPr lang="en-US" altLang="zh-CN" dirty="0" smtClean="0"/>
              <a:t>5)</a:t>
            </a:r>
            <a:r>
              <a:rPr lang="zh-CN" altLang="en-US" dirty="0" smtClean="0"/>
              <a:t>业务实体：机构的主要产品等实体</a:t>
            </a:r>
            <a:r>
              <a:rPr lang="zh-CN" altLang="en-US" dirty="0" smtClean="0"/>
              <a:t>。</a:t>
            </a:r>
            <a:endParaRPr lang="en-US" altLang="zh-CN" dirty="0" smtClean="0"/>
          </a:p>
          <a:p>
            <a:r>
              <a:rPr lang="zh-CN" altLang="en-US" dirty="0" smtClean="0"/>
              <a:t>业务用例图要与用例单独绘制。 一般是在用例视图中建立一个包（业务用例）。在这个包中绘制业务用例。</a:t>
            </a:r>
            <a:endParaRPr lang="en-US" altLang="zh-CN" dirty="0" smtClean="0"/>
          </a:p>
          <a:p>
            <a:r>
              <a:rPr lang="zh-CN" altLang="en-US" dirty="0" smtClean="0"/>
              <a:t>用例视图中   针对用例绘制 活动图或交互图来只是为了增强对系统的理解。不是必须的。</a:t>
            </a:r>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60</a:t>
            </a:fld>
            <a:endParaRPr lang="zh-CN" altLang="en-US"/>
          </a:p>
        </p:txBody>
      </p:sp>
    </p:spTree>
    <p:extLst>
      <p:ext uri="{BB962C8B-B14F-4D97-AF65-F5344CB8AC3E}">
        <p14:creationId xmlns:p14="http://schemas.microsoft.com/office/powerpoint/2010/main" val="2571019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a:t>
            </a:r>
            <a:r>
              <a:rPr lang="zh-CN" altLang="en-US" dirty="0" smtClean="0"/>
              <a:t>）每次修改书籍，必须先要查询书籍；  </a:t>
            </a:r>
            <a:r>
              <a:rPr lang="en-US" altLang="zh-CN" dirty="0" smtClean="0"/>
              <a:t>2</a:t>
            </a:r>
            <a:r>
              <a:rPr lang="zh-CN" altLang="en-US" dirty="0" smtClean="0"/>
              <a:t>）每次查询书籍的时候，可以选择修改书籍信息。</a:t>
            </a:r>
            <a:endParaRPr lang="en-US" altLang="zh-CN" dirty="0" smtClean="0"/>
          </a:p>
          <a:p>
            <a:r>
              <a:rPr lang="zh-CN" altLang="en-US" dirty="0" smtClean="0"/>
              <a:t>两种方法都可以，但是实现的系统是不一样的。前者功能可以修改也可以查询。 修改作为查询的扩展，平时看不到修改书籍，只有查询书籍的时候，才能修改。</a:t>
            </a:r>
            <a:endParaRPr lang="en-US" altLang="zh-CN" dirty="0" smtClean="0"/>
          </a:p>
          <a:p>
            <a:endParaRPr lang="en-US" altLang="zh-CN" dirty="0" smtClean="0"/>
          </a:p>
          <a:p>
            <a:r>
              <a:rPr lang="zh-CN" altLang="en-US" dirty="0" smtClean="0"/>
              <a:t>基于</a:t>
            </a:r>
            <a:r>
              <a:rPr lang="en-US" altLang="zh-CN" dirty="0" smtClean="0"/>
              <a:t>UML</a:t>
            </a:r>
            <a:r>
              <a:rPr lang="zh-CN" altLang="en-US" dirty="0" smtClean="0"/>
              <a:t>建模没有</a:t>
            </a:r>
            <a:r>
              <a:rPr lang="en-US" altLang="zh-CN" dirty="0" smtClean="0"/>
              <a:t>100%</a:t>
            </a:r>
            <a:r>
              <a:rPr lang="zh-CN" altLang="en-US" dirty="0" smtClean="0"/>
              <a:t>的答案，只有合适的。参考书：</a:t>
            </a:r>
            <a:r>
              <a:rPr lang="en-US" altLang="zh-CN" dirty="0" smtClean="0"/>
              <a:t>UML</a:t>
            </a:r>
            <a:r>
              <a:rPr lang="zh-CN" altLang="en-US" dirty="0" smtClean="0"/>
              <a:t>课程设计，机械出版社。</a:t>
            </a:r>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69</a:t>
            </a:fld>
            <a:endParaRPr lang="zh-CN" altLang="en-US"/>
          </a:p>
        </p:txBody>
      </p:sp>
    </p:spTree>
    <p:extLst>
      <p:ext uri="{BB962C8B-B14F-4D97-AF65-F5344CB8AC3E}">
        <p14:creationId xmlns:p14="http://schemas.microsoft.com/office/powerpoint/2010/main" val="31138221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视频录制系统，需要摄像机进行摄像，摄像机也是一个参与者。</a:t>
            </a:r>
            <a:endParaRPr lang="en-US" altLang="zh-CN" dirty="0" smtClean="0"/>
          </a:p>
          <a:p>
            <a:r>
              <a:rPr lang="zh-CN" altLang="en-US" dirty="0" smtClean="0"/>
              <a:t>网上购物，购物过程中的外部银行卡管理系统，也是一个参与者。</a:t>
            </a:r>
            <a:endParaRPr lang="en-US" altLang="zh-CN" dirty="0" smtClean="0"/>
          </a:p>
          <a:p>
            <a:r>
              <a:rPr lang="zh-CN" altLang="en-US" dirty="0" smtClean="0"/>
              <a:t>只要是系统外的，与系统有交互，就是一个参与者。</a:t>
            </a:r>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15</a:t>
            </a:fld>
            <a:endParaRPr lang="zh-CN" altLang="en-US"/>
          </a:p>
        </p:txBody>
      </p:sp>
    </p:spTree>
    <p:extLst>
      <p:ext uri="{BB962C8B-B14F-4D97-AF65-F5344CB8AC3E}">
        <p14:creationId xmlns:p14="http://schemas.microsoft.com/office/powerpoint/2010/main" val="2288932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effectLst/>
              </a:rPr>
              <a:t> </a:t>
            </a:r>
            <a:r>
              <a:rPr lang="zh-CN" altLang="en-US" sz="1200" kern="1200" dirty="0" smtClean="0">
                <a:solidFill>
                  <a:schemeClr val="tx1"/>
                </a:solidFill>
                <a:effectLst/>
                <a:latin typeface="+mn-lt"/>
                <a:ea typeface="+mn-ea"/>
                <a:cs typeface="+mn-cs"/>
              </a:rPr>
              <a:t>简单说</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所谓的业务用例场景即为了实现业务用例所采取的不同的实现方式或做法</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因此一个业务用例才有多个业务用例场景的出现。而业务用例场景和业务用例实现的关系通常为一个业务用例场景对应一个业务用例实现。业务用例场景规定了业务如何执行</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而业务用例实现则描述如何通过计算机来实现这个业务。</a:t>
            </a:r>
            <a:endParaRPr lang="zh-CN" altLang="en-US" dirty="0" smtClean="0"/>
          </a:p>
          <a:p>
            <a:r>
              <a:rPr lang="zh-CN" altLang="en-US" sz="1200" kern="1200" dirty="0" smtClean="0">
                <a:solidFill>
                  <a:schemeClr val="tx1"/>
                </a:solidFill>
                <a:effectLst/>
                <a:latin typeface="+mn-lt"/>
                <a:ea typeface="+mn-ea"/>
                <a:cs typeface="+mn-cs"/>
              </a:rPr>
              <a:t>    如果还是不太明白</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那我在这里举一个简单的例子供大家参考：假如用户想缴纳手机话费，我们可以吧缴纳手机话费当做一个业务用例</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众所周知</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缴纳话费可以去营业厅中缴纳</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也可以网上缴费</a:t>
            </a:r>
            <a:r>
              <a:rPr lang="en-US" altLang="zh-CN" sz="1200" kern="1200" dirty="0" smtClean="0">
                <a:solidFill>
                  <a:schemeClr val="tx1"/>
                </a:solidFill>
                <a:effectLst/>
                <a:latin typeface="+mn-lt"/>
                <a:ea typeface="+mn-ea"/>
                <a:cs typeface="+mn-cs"/>
              </a:rPr>
              <a:t>(</a:t>
            </a:r>
            <a:r>
              <a:rPr lang="zh-CN" altLang="en-US" sz="1200" kern="1200" dirty="0" smtClean="0">
                <a:solidFill>
                  <a:schemeClr val="tx1"/>
                </a:solidFill>
                <a:effectLst/>
                <a:latin typeface="+mn-lt"/>
                <a:ea typeface="+mn-ea"/>
                <a:cs typeface="+mn-cs"/>
              </a:rPr>
              <a:t>如通过微信</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支付宝</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这两种方式都能达到缴纳手机费用的业务目标。因此缴纳手机话费这个业务用例就存在两种不同的业务用例场景</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一个是通过营业厅的营业员代理缴纳</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一个是自己通过互联网缴费，它们均对应一个业务用例实现</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而这两种业务用例场景的最终实现都需要依托计算机</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也即计算机如何实现这个业务</a:t>
            </a:r>
            <a:r>
              <a:rPr lang="en-US" altLang="zh-CN" sz="1200" kern="1200" dirty="0" smtClean="0">
                <a:solidFill>
                  <a:schemeClr val="tx1"/>
                </a:solidFill>
                <a:effectLst/>
                <a:latin typeface="+mn-lt"/>
                <a:ea typeface="+mn-ea"/>
                <a:cs typeface="+mn-cs"/>
              </a:rPr>
              <a:t>, </a:t>
            </a:r>
            <a:r>
              <a:rPr lang="zh-CN" altLang="en-US" sz="1200" kern="1200" dirty="0" smtClean="0">
                <a:solidFill>
                  <a:schemeClr val="tx1"/>
                </a:solidFill>
                <a:effectLst/>
                <a:latin typeface="+mn-lt"/>
                <a:ea typeface="+mn-ea"/>
                <a:cs typeface="+mn-cs"/>
              </a:rPr>
              <a:t>也即我们上面提到的业务用例实现。</a:t>
            </a:r>
            <a:endParaRPr lang="en-US" altLang="zh-CN" sz="1200" kern="1200" dirty="0" smtClean="0">
              <a:solidFill>
                <a:schemeClr val="tx1"/>
              </a:solidFill>
              <a:effectLst/>
              <a:latin typeface="+mn-lt"/>
              <a:ea typeface="+mn-ea"/>
              <a:cs typeface="+mn-cs"/>
            </a:endParaRPr>
          </a:p>
          <a:p>
            <a:endParaRPr lang="en-US" altLang="zh-CN" sz="1200" kern="1200" dirty="0" smtClean="0">
              <a:solidFill>
                <a:schemeClr val="tx1"/>
              </a:solidFill>
              <a:effectLst/>
              <a:latin typeface="+mn-lt"/>
              <a:ea typeface="+mn-ea"/>
              <a:cs typeface="+mn-cs"/>
            </a:endParaRPr>
          </a:p>
          <a:p>
            <a:r>
              <a:rPr lang="zh-CN" altLang="en-US" dirty="0" smtClean="0"/>
              <a:t>补充：</a:t>
            </a:r>
            <a:r>
              <a:rPr lang="en-US" altLang="zh-CN" dirty="0" smtClean="0"/>
              <a:t>http://blog.csdn.net/coffeewoo/article/details/4233327</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21</a:t>
            </a:fld>
            <a:endParaRPr lang="zh-CN" altLang="en-US"/>
          </a:p>
        </p:txBody>
      </p:sp>
    </p:spTree>
    <p:extLst>
      <p:ext uri="{BB962C8B-B14F-4D97-AF65-F5344CB8AC3E}">
        <p14:creationId xmlns:p14="http://schemas.microsoft.com/office/powerpoint/2010/main" val="643984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29</a:t>
            </a:fld>
            <a:endParaRPr lang="zh-CN" altLang="en-US"/>
          </a:p>
        </p:txBody>
      </p:sp>
    </p:spTree>
    <p:extLst>
      <p:ext uri="{BB962C8B-B14F-4D97-AF65-F5344CB8AC3E}">
        <p14:creationId xmlns:p14="http://schemas.microsoft.com/office/powerpoint/2010/main" val="4267746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活动者指向用例。表示活动者向用例提供信息，或者调用这个执行这个用例。</a:t>
            </a:r>
            <a:endParaRPr lang="en-US" altLang="zh-CN" dirty="0" smtClean="0"/>
          </a:p>
          <a:p>
            <a:r>
              <a:rPr lang="zh-CN" altLang="en-US" dirty="0" smtClean="0"/>
              <a:t>用例指向活动者。表示用例向活动者提供信息，但是这种表示方法不多。</a:t>
            </a:r>
            <a:endParaRPr lang="en-US" altLang="zh-CN" dirty="0" smtClean="0"/>
          </a:p>
          <a:p>
            <a:r>
              <a:rPr lang="zh-CN" altLang="en-US" dirty="0" smtClean="0"/>
              <a:t>一般来讲：不管向系统提供信息还是获取信息，都是箭头指向用例。表示活动者参与了用例。启动了或者与用例交互了。就画一个箭头。习惯于用单向箭头。</a:t>
            </a:r>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30</a:t>
            </a:fld>
            <a:endParaRPr lang="zh-CN" altLang="en-US"/>
          </a:p>
        </p:txBody>
      </p:sp>
    </p:spTree>
    <p:extLst>
      <p:ext uri="{BB962C8B-B14F-4D97-AF65-F5344CB8AC3E}">
        <p14:creationId xmlns:p14="http://schemas.microsoft.com/office/powerpoint/2010/main" val="3638248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果几个用例有一个共同的功能或需求，把共同的功能或需求，提取出来作为一个单独的新的用例。由于其他用例都要使用、调用这个共同的新的用例，那么其他用例与新的用例，就构成了包含依赖。多个用例都需要调用那个新的用例，都需要具备这部分功能，功能才能完整。所以他们之间构成了依赖。否则功能不能完整。</a:t>
            </a:r>
            <a:endParaRPr lang="en-US" altLang="zh-CN" dirty="0" smtClean="0"/>
          </a:p>
          <a:p>
            <a:endParaRPr lang="en-US" altLang="zh-CN" dirty="0" smtClean="0"/>
          </a:p>
          <a:p>
            <a:r>
              <a:rPr lang="zh-CN" altLang="en-US" dirty="0" smtClean="0"/>
              <a:t>买书或某件商品。下了订单，不想买了。取消订单，首先需要找到这个订单，就是查询订单。取消订单用例需要查询订单用例。两个用例构成了包含依赖。</a:t>
            </a:r>
            <a:endParaRPr lang="en-US" altLang="zh-CN" dirty="0" smtClean="0"/>
          </a:p>
          <a:p>
            <a:r>
              <a:rPr lang="zh-CN" altLang="en-US" dirty="0" smtClean="0"/>
              <a:t>当然，客户也可以直接查询订单。</a:t>
            </a:r>
            <a:endParaRPr lang="en-US" altLang="zh-CN" dirty="0" smtClean="0"/>
          </a:p>
          <a:p>
            <a:r>
              <a:rPr lang="zh-CN" altLang="en-US" dirty="0" smtClean="0"/>
              <a:t>例如，大家都上网，张三、李四可以一起买一台计算机</a:t>
            </a:r>
            <a:r>
              <a:rPr lang="zh-CN" altLang="en-US" dirty="0" smtClean="0"/>
              <a:t>。</a:t>
            </a:r>
            <a:endParaRPr lang="en-US" altLang="zh-CN" dirty="0" smtClean="0"/>
          </a:p>
          <a:p>
            <a:endParaRPr lang="en-US" altLang="zh-CN" dirty="0" smtClean="0"/>
          </a:p>
          <a:p>
            <a:r>
              <a:rPr lang="zh-CN" altLang="en-US" dirty="0" smtClean="0"/>
              <a:t>包含与泛化区别：如果一个用例是另一个用例的某种特殊情况时候，用泛化。一个用例是几个不同用例组成这时候用包含。</a:t>
            </a:r>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32</a:t>
            </a:fld>
            <a:endParaRPr lang="zh-CN" altLang="en-US"/>
          </a:p>
        </p:txBody>
      </p:sp>
    </p:spTree>
    <p:extLst>
      <p:ext uri="{BB962C8B-B14F-4D97-AF65-F5344CB8AC3E}">
        <p14:creationId xmlns:p14="http://schemas.microsoft.com/office/powerpoint/2010/main" val="3214706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34</a:t>
            </a:fld>
            <a:endParaRPr lang="zh-CN" altLang="en-US"/>
          </a:p>
        </p:txBody>
      </p:sp>
    </p:spTree>
    <p:extLst>
      <p:ext uri="{BB962C8B-B14F-4D97-AF65-F5344CB8AC3E}">
        <p14:creationId xmlns:p14="http://schemas.microsoft.com/office/powerpoint/2010/main" val="3416037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买书用例是独立的，完整的。但是商场有折扣活动。可以给流程里面增加打折的步骤。这样就构成了一个新的用例。</a:t>
            </a:r>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35</a:t>
            </a:fld>
            <a:endParaRPr lang="zh-CN" altLang="en-US"/>
          </a:p>
        </p:txBody>
      </p:sp>
    </p:spTree>
    <p:extLst>
      <p:ext uri="{BB962C8B-B14F-4D97-AF65-F5344CB8AC3E}">
        <p14:creationId xmlns:p14="http://schemas.microsoft.com/office/powerpoint/2010/main" val="1111265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smtClean="0"/>
              <a:t>http://www.360doc.com/content/14/0923/15/281812_411762734.shtml</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47</a:t>
            </a:fld>
            <a:endParaRPr lang="zh-CN" altLang="en-US"/>
          </a:p>
        </p:txBody>
      </p:sp>
    </p:spTree>
    <p:extLst>
      <p:ext uri="{BB962C8B-B14F-4D97-AF65-F5344CB8AC3E}">
        <p14:creationId xmlns:p14="http://schemas.microsoft.com/office/powerpoint/2010/main" val="390847233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690626" y="1346947"/>
            <a:ext cx="7667244"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0626" y="4282763"/>
            <a:ext cx="7667244"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90626" y="1484779"/>
            <a:ext cx="7667244"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475220" cy="3035808"/>
          </a:xfrm>
        </p:spPr>
        <p:txBody>
          <a:bodyPr anchor="ctr">
            <a:noAutofit/>
          </a:bodyPr>
          <a:lstStyle>
            <a:lvl1pPr algn="l">
              <a:lnSpc>
                <a:spcPct val="85000"/>
              </a:lnSpc>
              <a:defRPr sz="6600" b="1" cap="none" baseline="0">
                <a:blipFill dpi="0" rotWithShape="1">
                  <a:blip r:embed="rId4"/>
                  <a:srcRect/>
                  <a:tile tx="6350" ty="-127000" sx="65000" sy="64000" flip="none" algn="tl"/>
                </a:blip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8B4AF60A-713C-41BA-9788-4C493DDC0A9C}" type="datetimeFigureOut">
              <a:rPr lang="en-US" smtClean="0"/>
              <a:t>2/10/2018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91224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E5E0FA7-C445-42F7-AF66-A4F5A6FC8A9C}" type="datetimeFigureOut">
              <a:rPr lang="en-US" smtClean="0"/>
              <a:t>2/10/2018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3712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85AC5C5-1A57-4420-8AFB-CE41693A794B}" type="datetimeFigureOut">
              <a:rPr lang="en-US" smtClean="0"/>
              <a:t>2/10/2018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35792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19263"/>
            <a:ext cx="8229600" cy="21288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 y="4000500"/>
            <a:ext cx="8229600" cy="21304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16:creationId xmlns:a16="http://schemas.microsoft.com/office/drawing/2014/main" id="{50792711-84E2-9842-89FC-EB5AA226015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FD45EF2-0250-8045-AE7B-13BE49D12B0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ACDA7C08-6769-BB40-90B6-31BC6C1F1E4C}"/>
              </a:ext>
            </a:extLst>
          </p:cNvPr>
          <p:cNvSpPr>
            <a:spLocks noGrp="1" noChangeArrowheads="1"/>
          </p:cNvSpPr>
          <p:nvPr>
            <p:ph type="sldNum" sz="quarter" idx="12"/>
          </p:nvPr>
        </p:nvSpPr>
        <p:spPr>
          <a:ln/>
        </p:spPr>
        <p:txBody>
          <a:bodyPr/>
          <a:lstStyle>
            <a:lvl1pPr>
              <a:defRPr/>
            </a:lvl1pPr>
          </a:lstStyle>
          <a:p>
            <a:pPr>
              <a:defRPr/>
            </a:pPr>
            <a:fld id="{2CEB5B23-9786-3942-BE0D-926619B00E99}" type="slidenum">
              <a:rPr lang="en-US" altLang="zh-CN"/>
              <a:pPr>
                <a:defRPr/>
              </a:pPr>
              <a:t>‹#›</a:t>
            </a:fld>
            <a:endParaRPr lang="en-US" altLang="zh-CN"/>
          </a:p>
        </p:txBody>
      </p:sp>
    </p:spTree>
    <p:extLst>
      <p:ext uri="{BB962C8B-B14F-4D97-AF65-F5344CB8AC3E}">
        <p14:creationId xmlns:p14="http://schemas.microsoft.com/office/powerpoint/2010/main" val="2448082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19263"/>
            <a:ext cx="4038600" cy="441166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19263"/>
            <a:ext cx="4038600" cy="441166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16:creationId xmlns:a16="http://schemas.microsoft.com/office/drawing/2014/main" id="{64C8A970-6A6F-8F40-9F7F-2D28EFAFE28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6087EE8-8C82-DC48-A766-01BB022E574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24A28A14-A341-B041-9F7D-2446BB199F33}"/>
              </a:ext>
            </a:extLst>
          </p:cNvPr>
          <p:cNvSpPr>
            <a:spLocks noGrp="1" noChangeArrowheads="1"/>
          </p:cNvSpPr>
          <p:nvPr>
            <p:ph type="sldNum" sz="quarter" idx="12"/>
          </p:nvPr>
        </p:nvSpPr>
        <p:spPr>
          <a:ln/>
        </p:spPr>
        <p:txBody>
          <a:bodyPr/>
          <a:lstStyle>
            <a:lvl1pPr>
              <a:defRPr/>
            </a:lvl1pPr>
          </a:lstStyle>
          <a:p>
            <a:pPr>
              <a:defRPr/>
            </a:pPr>
            <a:fld id="{C4C70EF2-9984-3F49-909B-B9EE9B104004}" type="slidenum">
              <a:rPr lang="en-US" altLang="zh-CN"/>
              <a:pPr>
                <a:defRPr/>
              </a:pPr>
              <a:t>‹#›</a:t>
            </a:fld>
            <a:endParaRPr lang="en-US" altLang="zh-CN"/>
          </a:p>
        </p:txBody>
      </p:sp>
    </p:spTree>
    <p:extLst>
      <p:ext uri="{BB962C8B-B14F-4D97-AF65-F5344CB8AC3E}">
        <p14:creationId xmlns:p14="http://schemas.microsoft.com/office/powerpoint/2010/main" val="3783155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A4C08AF-84E6-4329-8E67-FEA434B47075}" type="datetimeFigureOut">
              <a:rPr lang="en-US" smtClean="0"/>
              <a:t>2/10/2018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32047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5000"/>
              </a:lnSpc>
              <a:defRPr sz="6600" b="1"/>
            </a:lvl1pPr>
          </a:lstStyle>
          <a:p>
            <a:r>
              <a:rPr lang="zh-CN" altLang="en-US"/>
              <a:t>单击此处编辑母版标题样式</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4F6EE328-6AFF-436B-881F-213D56084544}" type="datetimeFigureOut">
              <a:rPr lang="en-US" smtClean="0"/>
              <a:t>2/10/2018</a:t>
            </a:fld>
            <a:endParaRPr lang="en-US" dirty="0"/>
          </a:p>
        </p:txBody>
      </p:sp>
      <p:sp>
        <p:nvSpPr>
          <p:cNvPr id="5" name="Footer Placeholder 4"/>
          <p:cNvSpPr>
            <a:spLocks noGrp="1"/>
          </p:cNvSpPr>
          <p:nvPr>
            <p:ph type="ftr" sz="quarter" idx="11"/>
          </p:nvPr>
        </p:nvSpPr>
        <p:spPr>
          <a:xfrm>
            <a:off x="1623376" y="6282268"/>
            <a:ext cx="4745736" cy="365125"/>
          </a:xfrm>
        </p:spPr>
        <p:txBody>
          <a:bodyPr/>
          <a:lstStyle>
            <a:lvl1pPr>
              <a:defRPr>
                <a:solidFill>
                  <a:schemeClr val="accent1">
                    <a:lumMod val="50000"/>
                  </a:schemeClr>
                </a:solidFill>
              </a:defRPr>
            </a:lvl1pPr>
          </a:lstStyle>
          <a:p>
            <a:endParaRPr lang="en-US" dirty="0"/>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09348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E02069A-09EE-4C7C-86A4-2314A404921D}" type="datetimeFigureOut">
              <a:rPr lang="en-US" smtClean="0"/>
              <a:t>2/10/2018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40816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56EE7F1-171E-411F-96CA-A251A21496E7}" type="datetimeFigureOut">
              <a:rPr lang="en-US" smtClean="0"/>
              <a:t>2/10/2018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84967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8872C98D-A273-4547-9B92-97D7769F71A6}" type="datetimeFigureOut">
              <a:rPr lang="en-US" smtClean="0"/>
              <a:t>2/10/2018</a:t>
            </a:fld>
            <a:endParaRPr lang="en-US" dirty="0"/>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34791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7CD67-0644-446C-B2AD-1C09BF34F286}" type="datetimeFigureOut">
              <a:rPr lang="en-US" smtClean="0"/>
              <a:t>2/10/2018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49389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1"/>
            </a:lvl1pPr>
          </a:lstStyle>
          <a:p>
            <a:r>
              <a:rPr lang="zh-CN" altLang="en-US"/>
              <a:t>单击此处编辑母版标题样式</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81480828-6983-48AD-9E27-CBD3696F837E}" type="datetimeFigureOut">
              <a:rPr lang="en-US" smtClean="0"/>
              <a:t>2/10/2018</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61189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1"/>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2C5EFB91-0324-450E-B17F-36DC0ECCE413}" type="datetimeFigureOut">
              <a:rPr lang="en-US" smtClean="0"/>
              <a:t>2/10/2018</a:t>
            </a:fld>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81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5">
                <a:duotone>
                  <a:schemeClr val="accent1">
                    <a:shade val="45000"/>
                    <a:satMod val="135000"/>
                  </a:schemeClr>
                  <a:prstClr val="white"/>
                </a:duotone>
                <a:extLst>
                  <a:ext uri="{BEBA8EAE-BF5A-486C-A8C5-ECC9F3942E4B}">
                    <a14:imgProps xmlns:a14="http://schemas.microsoft.com/office/drawing/2010/main">
                      <a14:imgLayer r:embed="rId1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52E37674-C1BA-4107-9B06-6D4CAC3A3DF5}" type="datetimeFigureOut">
              <a:rPr lang="en-US" smtClean="0"/>
              <a:t>2/10/2018</a:t>
            </a:fld>
            <a:endParaRPr lang="en-US" dirty="0"/>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63725799"/>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Lst>
  <p:hf sldNum="0" hdr="0" ftr="0" dt="0"/>
  <p:txStyles>
    <p:titleStyle>
      <a:lvl1pPr algn="l" defTabSz="914400" rtl="0" eaLnBrk="1" latinLnBrk="0" hangingPunct="1">
        <a:lnSpc>
          <a:spcPct val="90000"/>
        </a:lnSpc>
        <a:spcBef>
          <a:spcPct val="0"/>
        </a:spcBef>
        <a:buNone/>
        <a:defRPr sz="4200" b="1" kern="1200" cap="none" baseline="0">
          <a:blipFill>
            <a:blip r:embed="rId17">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34.pn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image" Target="../media/image37.emf"/></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系统分析与设计</a:t>
            </a:r>
          </a:p>
        </p:txBody>
      </p:sp>
      <p:sp>
        <p:nvSpPr>
          <p:cNvPr id="3" name="副标题 2"/>
          <p:cNvSpPr>
            <a:spLocks noGrp="1"/>
          </p:cNvSpPr>
          <p:nvPr>
            <p:ph type="subTitle" idx="1"/>
          </p:nvPr>
        </p:nvSpPr>
        <p:spPr/>
        <p:txBody>
          <a:bodyPr/>
          <a:lstStyle/>
          <a:p>
            <a:r>
              <a:rPr lang="zh-Hans" altLang="en-US" dirty="0"/>
              <a:t>用例图</a:t>
            </a:r>
            <a:endParaRPr lang="zh-CN" altLang="en-US" dirty="0"/>
          </a:p>
        </p:txBody>
      </p:sp>
    </p:spTree>
    <p:extLst>
      <p:ext uri="{BB962C8B-B14F-4D97-AF65-F5344CB8AC3E}">
        <p14:creationId xmlns:p14="http://schemas.microsoft.com/office/powerpoint/2010/main" val="167085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a:extLst>
              <a:ext uri="{FF2B5EF4-FFF2-40B4-BE49-F238E27FC236}">
                <a16:creationId xmlns:a16="http://schemas.microsoft.com/office/drawing/2014/main" id="{FD52F1A4-4C1B-7844-BFE0-2877FCC60E4C}"/>
              </a:ext>
            </a:extLst>
          </p:cNvPr>
          <p:cNvSpPr>
            <a:spLocks noGrp="1" noChangeArrowheads="1"/>
          </p:cNvSpPr>
          <p:nvPr>
            <p:ph type="title"/>
          </p:nvPr>
        </p:nvSpPr>
        <p:spPr>
          <a:xfrm>
            <a:off x="723899" y="1703831"/>
            <a:ext cx="8062291" cy="1715230"/>
          </a:xfrm>
        </p:spPr>
        <p:txBody>
          <a:bodyPr>
            <a:normAutofit fontScale="90000"/>
          </a:bodyPr>
          <a:lstStyle/>
          <a:p>
            <a:pPr marL="457200" indent="-457200" eaLnBrk="1" hangingPunct="1">
              <a:buFont typeface="Wingdings" panose="05000000000000000000" pitchFamily="2" charset="2"/>
              <a:buChar char="n"/>
            </a:pPr>
            <a:r>
              <a:rPr lang="zh-CN" altLang="en-US" sz="2700" dirty="0">
                <a:solidFill>
                  <a:srgbClr val="0000FF"/>
                </a:solidFill>
              </a:rPr>
              <a:t>参与者是由参与用例时所担当的角色来表示</a:t>
            </a:r>
            <a:r>
              <a:rPr lang="zh-CN" altLang="en-US" sz="2700" dirty="0" smtClean="0">
                <a:solidFill>
                  <a:srgbClr val="0000FF"/>
                </a:solidFill>
              </a:rPr>
              <a:t>。</a:t>
            </a:r>
            <a:r>
              <a:rPr lang="en-US" altLang="zh-CN" sz="2700" dirty="0" smtClean="0">
                <a:solidFill>
                  <a:srgbClr val="0000FF"/>
                </a:solidFill>
              </a:rPr>
              <a:t>Actor</a:t>
            </a:r>
            <a:r>
              <a:rPr lang="zh-CN" altLang="en-US" sz="2700" dirty="0" smtClean="0">
                <a:solidFill>
                  <a:srgbClr val="0000FF"/>
                </a:solidFill>
              </a:rPr>
              <a:t>不是指人，而是指代表某一种特定功能的角色。因此，一个人可能对应多个</a:t>
            </a:r>
            <a:r>
              <a:rPr lang="en-US" altLang="zh-CN" sz="2700" dirty="0" smtClean="0">
                <a:solidFill>
                  <a:srgbClr val="0000FF"/>
                </a:solidFill>
              </a:rPr>
              <a:t>Actor</a:t>
            </a:r>
            <a:r>
              <a:rPr lang="zh-CN" altLang="en-US" sz="2700" dirty="0" smtClean="0">
                <a:solidFill>
                  <a:srgbClr val="0000FF"/>
                </a:solidFill>
              </a:rPr>
              <a:t>。</a:t>
            </a:r>
            <a:r>
              <a:rPr lang="en-US" altLang="zh-CN" sz="2700" dirty="0">
                <a:solidFill>
                  <a:srgbClr val="0000FF"/>
                </a:solidFill>
              </a:rPr>
              <a:t/>
            </a:r>
            <a:br>
              <a:rPr lang="en-US" altLang="zh-CN" sz="2700" dirty="0">
                <a:solidFill>
                  <a:srgbClr val="0000FF"/>
                </a:solidFill>
              </a:rPr>
            </a:br>
            <a:r>
              <a:rPr lang="en-US" altLang="zh-CN" sz="2700" dirty="0" smtClean="0">
                <a:solidFill>
                  <a:srgbClr val="0000FF"/>
                </a:solidFill>
              </a:rPr>
              <a:t>Actor</a:t>
            </a:r>
            <a:r>
              <a:rPr lang="zh-CN" altLang="en-US" sz="2700" dirty="0" smtClean="0">
                <a:solidFill>
                  <a:srgbClr val="0000FF"/>
                </a:solidFill>
              </a:rPr>
              <a:t>是虚拟的概念，可以指外部系统和设备。</a:t>
            </a:r>
            <a:r>
              <a:rPr lang="zh-CN" altLang="en-US" sz="2800" dirty="0">
                <a:solidFill>
                  <a:srgbClr val="0000FF"/>
                </a:solidFill>
              </a:rPr>
              <a:t/>
            </a:r>
            <a:br>
              <a:rPr lang="zh-CN" altLang="en-US" sz="2800" dirty="0">
                <a:solidFill>
                  <a:srgbClr val="0000FF"/>
                </a:solidFill>
              </a:rPr>
            </a:br>
            <a:endParaRPr lang="zh-CN" altLang="en-US" sz="2800" dirty="0">
              <a:solidFill>
                <a:srgbClr val="0000FF"/>
              </a:solidFill>
            </a:endParaRPr>
          </a:p>
        </p:txBody>
      </p:sp>
      <p:pic>
        <p:nvPicPr>
          <p:cNvPr id="11267" name="Picture 4">
            <a:extLst>
              <a:ext uri="{FF2B5EF4-FFF2-40B4-BE49-F238E27FC236}">
                <a16:creationId xmlns:a16="http://schemas.microsoft.com/office/drawing/2014/main" id="{8A2063C3-5B26-4747-BEF5-F87344BC2B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3015713"/>
            <a:ext cx="6172200" cy="349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BC0DD8B7-05A4-7A41-81C3-3C59B4D218B1}"/>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5" name="Rectangle 2">
            <a:extLst>
              <a:ext uri="{FF2B5EF4-FFF2-40B4-BE49-F238E27FC236}">
                <a16:creationId xmlns:a16="http://schemas.microsoft.com/office/drawing/2014/main" id="{0B54394D-A5C8-BE48-8339-143C19822183}"/>
              </a:ext>
            </a:extLst>
          </p:cNvPr>
          <p:cNvSpPr txBox="1">
            <a:spLocks noChangeArrowheads="1"/>
          </p:cNvSpPr>
          <p:nvPr/>
        </p:nvSpPr>
        <p:spPr>
          <a:xfrm>
            <a:off x="457200" y="988843"/>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solidFill>
                  <a:srgbClr val="FF0000"/>
                </a:solidFill>
              </a:rPr>
              <a:t>参与者 （</a:t>
            </a:r>
            <a:r>
              <a:rPr lang="en-US" altLang="zh-CN" sz="2800" dirty="0">
                <a:solidFill>
                  <a:srgbClr val="FF0000"/>
                </a:solidFill>
              </a:rPr>
              <a:t>Actor</a:t>
            </a:r>
            <a:r>
              <a:rPr lang="zh-CN" altLang="en-US" sz="2800" dirty="0">
                <a:solidFill>
                  <a:srgbClr val="FF0000"/>
                </a:solidFill>
              </a:rPr>
              <a:t>）</a:t>
            </a:r>
            <a:endParaRPr lang="zh-CN" altLang="en-US" sz="2800" dirty="0"/>
          </a:p>
        </p:txBody>
      </p:sp>
    </p:spTree>
    <p:extLst>
      <p:ext uri="{BB962C8B-B14F-4D97-AF65-F5344CB8AC3E}">
        <p14:creationId xmlns:p14="http://schemas.microsoft.com/office/powerpoint/2010/main" val="4191689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3">
            <a:extLst>
              <a:ext uri="{FF2B5EF4-FFF2-40B4-BE49-F238E27FC236}">
                <a16:creationId xmlns:a16="http://schemas.microsoft.com/office/drawing/2014/main" id="{2ADF8158-159C-634A-A2A5-C03B239C89A5}"/>
              </a:ext>
            </a:extLst>
          </p:cNvPr>
          <p:cNvSpPr>
            <a:spLocks noGrp="1" noChangeArrowheads="1"/>
          </p:cNvSpPr>
          <p:nvPr>
            <p:ph type="body" idx="1"/>
          </p:nvPr>
        </p:nvSpPr>
        <p:spPr>
          <a:xfrm>
            <a:off x="228600" y="1739890"/>
            <a:ext cx="8686800" cy="4660909"/>
          </a:xfrm>
        </p:spPr>
        <p:txBody>
          <a:bodyPr>
            <a:noAutofit/>
          </a:bodyPr>
          <a:lstStyle/>
          <a:p>
            <a:pPr marL="495300" indent="-495300"/>
            <a:r>
              <a:rPr lang="zh-CN" altLang="en-US" sz="2400" dirty="0">
                <a:solidFill>
                  <a:srgbClr val="800000"/>
                </a:solidFill>
              </a:rPr>
              <a:t>理解   什么是参与者？</a:t>
            </a:r>
            <a:endParaRPr lang="en-US" altLang="zh-CN" sz="2400" b="1" dirty="0">
              <a:solidFill>
                <a:srgbClr val="FF0000"/>
              </a:solidFill>
            </a:endParaRPr>
          </a:p>
          <a:p>
            <a:pPr lvl="1">
              <a:buFont typeface="AppleSymbols"/>
              <a:buChar char="⎼"/>
            </a:pPr>
            <a:r>
              <a:rPr lang="zh-CN" altLang="en-US" sz="2400" b="1" dirty="0">
                <a:solidFill>
                  <a:srgbClr val="FF0000"/>
                </a:solidFill>
              </a:rPr>
              <a:t>参与者的特征是其作为外部用户与系统发生交互。</a:t>
            </a:r>
            <a:endParaRPr lang="zh-CN" altLang="en-US" sz="2400" b="1" dirty="0">
              <a:solidFill>
                <a:srgbClr val="800000"/>
              </a:solidFill>
            </a:endParaRPr>
          </a:p>
          <a:p>
            <a:pPr lvl="1">
              <a:buFont typeface="AppleSymbols"/>
              <a:buChar char="⎼"/>
            </a:pPr>
            <a:r>
              <a:rPr lang="zh-CN" altLang="en-US" sz="2400" b="1" dirty="0">
                <a:solidFill>
                  <a:srgbClr val="0000FF"/>
                </a:solidFill>
              </a:rPr>
              <a:t>参与者的种类：</a:t>
            </a:r>
          </a:p>
          <a:p>
            <a:pPr marL="721995" lvl="3" indent="-358775">
              <a:buFont typeface="Wingdings" pitchFamily="2" charset="2"/>
              <a:buAutoNum type="arabicPeriod"/>
            </a:pPr>
            <a:r>
              <a:rPr lang="zh-CN" altLang="en-US" sz="2400" b="1" dirty="0"/>
              <a:t>与系统直接交互的真实的人</a:t>
            </a:r>
          </a:p>
          <a:p>
            <a:pPr marL="721995" lvl="3" indent="-358775">
              <a:buFont typeface="Wingdings" pitchFamily="2" charset="2"/>
              <a:buAutoNum type="arabicPeriod"/>
            </a:pPr>
            <a:r>
              <a:rPr lang="zh-CN" altLang="en-US" sz="2400" b="1" dirty="0"/>
              <a:t>与系统直接交互的其它系统：与系统进行信息交换的计算机外部设备、数据库系统，其它软件系统等。</a:t>
            </a:r>
          </a:p>
          <a:p>
            <a:pPr marL="721995" lvl="3" indent="-358775">
              <a:buFont typeface="Wingdings" pitchFamily="2" charset="2"/>
              <a:buAutoNum type="arabicPeriod"/>
            </a:pPr>
            <a:r>
              <a:rPr lang="zh-CN" altLang="en-US" sz="2400" b="1" dirty="0"/>
              <a:t>一些可以运行的进程 ：时间（经过一段时间或到达某一个时间点，触发系统中某个事件时，时间就是参与者）</a:t>
            </a:r>
          </a:p>
          <a:p>
            <a:pPr marL="1043940" lvl="2" indent="-495300">
              <a:buFont typeface="Wingdings" pitchFamily="2" charset="2"/>
              <a:buAutoNum type="arabicPeriod"/>
            </a:pPr>
            <a:endParaRPr lang="zh-CN" altLang="en-US" sz="2400" b="1" dirty="0"/>
          </a:p>
          <a:p>
            <a:pPr marL="536575" lvl="2" indent="-495300"/>
            <a:r>
              <a:rPr lang="zh-CN" altLang="en-US" sz="2400" b="1" dirty="0">
                <a:solidFill>
                  <a:srgbClr val="003300"/>
                </a:solidFill>
              </a:rPr>
              <a:t>例如，一个计算网络系统的参与者可以包括系统管理员、数据库管理员和普通的用户，也可以有非人类参与者，如网络打印机。还有可运行的进程，如果定期要备份数据库，此时时间作为参与者。</a:t>
            </a:r>
          </a:p>
          <a:p>
            <a:pPr marL="495300" indent="-495300" eaLnBrk="1" hangingPunct="1"/>
            <a:endParaRPr lang="zh-CN" altLang="en-US" sz="2400" b="1" dirty="0">
              <a:solidFill>
                <a:srgbClr val="FF0000"/>
              </a:solidFill>
            </a:endParaRPr>
          </a:p>
          <a:p>
            <a:pPr marL="495300" indent="-495300" eaLnBrk="1" hangingPunct="1"/>
            <a:endParaRPr lang="en-US" altLang="zh-CN" sz="2400" b="1" dirty="0">
              <a:solidFill>
                <a:srgbClr val="FF0000"/>
              </a:solidFill>
            </a:endParaRPr>
          </a:p>
        </p:txBody>
      </p:sp>
      <p:sp>
        <p:nvSpPr>
          <p:cNvPr id="4" name="标题 1">
            <a:extLst>
              <a:ext uri="{FF2B5EF4-FFF2-40B4-BE49-F238E27FC236}">
                <a16:creationId xmlns:a16="http://schemas.microsoft.com/office/drawing/2014/main" id="{D49A3F30-630A-1048-A11C-19EC2CC37731}"/>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5" name="Rectangle 2">
            <a:extLst>
              <a:ext uri="{FF2B5EF4-FFF2-40B4-BE49-F238E27FC236}">
                <a16:creationId xmlns:a16="http://schemas.microsoft.com/office/drawing/2014/main" id="{7320B710-A390-724D-92EF-CF0D1CF1DE63}"/>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solidFill>
                  <a:srgbClr val="FF0000"/>
                </a:solidFill>
              </a:rPr>
              <a:t>参与者 （</a:t>
            </a:r>
            <a:r>
              <a:rPr lang="en-US" altLang="zh-CN" sz="2800" dirty="0">
                <a:solidFill>
                  <a:srgbClr val="FF0000"/>
                </a:solidFill>
              </a:rPr>
              <a:t>Actor</a:t>
            </a:r>
            <a:r>
              <a:rPr lang="zh-CN" altLang="en-US" sz="2800" dirty="0">
                <a:solidFill>
                  <a:srgbClr val="FF0000"/>
                </a:solidFill>
              </a:rPr>
              <a:t>）</a:t>
            </a:r>
            <a:endParaRPr lang="zh-CN" altLang="en-US" sz="2800" dirty="0"/>
          </a:p>
        </p:txBody>
      </p:sp>
    </p:spTree>
    <p:extLst>
      <p:ext uri="{BB962C8B-B14F-4D97-AF65-F5344CB8AC3E}">
        <p14:creationId xmlns:p14="http://schemas.microsoft.com/office/powerpoint/2010/main" val="8861470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FA855281-E4A7-F242-A42E-78911714D7B9}"/>
              </a:ext>
            </a:extLst>
          </p:cNvPr>
          <p:cNvSpPr>
            <a:spLocks noGrp="1" noChangeArrowheads="1"/>
          </p:cNvSpPr>
          <p:nvPr>
            <p:ph type="title"/>
          </p:nvPr>
        </p:nvSpPr>
        <p:spPr>
          <a:xfrm>
            <a:off x="685800" y="2020593"/>
            <a:ext cx="7772400" cy="734511"/>
          </a:xfrm>
        </p:spPr>
        <p:txBody>
          <a:bodyPr>
            <a:normAutofit fontScale="90000"/>
          </a:bodyPr>
          <a:lstStyle/>
          <a:p>
            <a:pPr eaLnBrk="1" hangingPunct="1"/>
            <a:r>
              <a:rPr lang="zh-CN" altLang="en-US" sz="3200" dirty="0">
                <a:solidFill>
                  <a:srgbClr val="FF0000"/>
                </a:solidFill>
              </a:rPr>
              <a:t>参与者在系统中的作用主要包括：</a:t>
            </a:r>
            <a:br>
              <a:rPr lang="zh-CN" altLang="en-US" sz="3200" dirty="0">
                <a:solidFill>
                  <a:srgbClr val="FF0000"/>
                </a:solidFill>
              </a:rPr>
            </a:br>
            <a:endParaRPr lang="zh-CN" altLang="en-US" sz="3200" dirty="0">
              <a:solidFill>
                <a:srgbClr val="FF0000"/>
              </a:solidFill>
            </a:endParaRPr>
          </a:p>
        </p:txBody>
      </p:sp>
      <p:sp>
        <p:nvSpPr>
          <p:cNvPr id="13315" name="Rectangle 3">
            <a:extLst>
              <a:ext uri="{FF2B5EF4-FFF2-40B4-BE49-F238E27FC236}">
                <a16:creationId xmlns:a16="http://schemas.microsoft.com/office/drawing/2014/main" id="{CBD73335-3D4B-904E-BC29-1A424817E734}"/>
              </a:ext>
            </a:extLst>
          </p:cNvPr>
          <p:cNvSpPr>
            <a:spLocks noGrp="1" noChangeArrowheads="1"/>
          </p:cNvSpPr>
          <p:nvPr>
            <p:ph type="body" idx="1"/>
          </p:nvPr>
        </p:nvSpPr>
        <p:spPr>
          <a:xfrm>
            <a:off x="785191" y="2628304"/>
            <a:ext cx="7772400" cy="2512585"/>
          </a:xfrm>
        </p:spPr>
        <p:txBody>
          <a:bodyPr/>
          <a:lstStyle/>
          <a:p>
            <a:pPr marL="571500" indent="-571500" eaLnBrk="1" hangingPunct="1">
              <a:buFont typeface="Wingdings" pitchFamily="2" charset="2"/>
              <a:buAutoNum type="arabicPeriod"/>
            </a:pPr>
            <a:r>
              <a:rPr lang="zh-CN" altLang="en-US" b="1" dirty="0"/>
              <a:t>系统的启动者</a:t>
            </a:r>
          </a:p>
          <a:p>
            <a:pPr marL="571500" indent="-571500" eaLnBrk="1" hangingPunct="1">
              <a:buFont typeface="Wingdings" pitchFamily="2" charset="2"/>
              <a:buAutoNum type="arabicPeriod"/>
            </a:pPr>
            <a:r>
              <a:rPr lang="zh-CN" altLang="en-US" b="1" dirty="0"/>
              <a:t>系统的服务者</a:t>
            </a:r>
          </a:p>
          <a:p>
            <a:pPr marL="571500" indent="-571500" eaLnBrk="1" hangingPunct="1">
              <a:buFont typeface="Wingdings" pitchFamily="2" charset="2"/>
              <a:buAutoNum type="arabicPeriod"/>
            </a:pPr>
            <a:r>
              <a:rPr lang="zh-CN" altLang="en-US" b="1" dirty="0"/>
              <a:t>系统服务的接收者</a:t>
            </a:r>
          </a:p>
          <a:p>
            <a:pPr marL="571500" indent="-571500" eaLnBrk="1" hangingPunct="1">
              <a:buFont typeface="Wingdings" pitchFamily="2" charset="2"/>
              <a:buAutoNum type="arabicPeriod"/>
            </a:pPr>
            <a:endParaRPr lang="zh-CN" altLang="en-US" b="1" dirty="0"/>
          </a:p>
          <a:p>
            <a:pPr marL="571500" indent="-571500" eaLnBrk="1" hangingPunct="1">
              <a:buFont typeface="Wingdings" pitchFamily="2" charset="2"/>
              <a:buNone/>
            </a:pPr>
            <a:r>
              <a:rPr lang="zh-CN" altLang="en-US" b="1" dirty="0">
                <a:solidFill>
                  <a:srgbClr val="003300"/>
                </a:solidFill>
              </a:rPr>
              <a:t>例如：自动提款机（</a:t>
            </a:r>
            <a:r>
              <a:rPr lang="en-US" altLang="zh-CN" b="1" dirty="0">
                <a:solidFill>
                  <a:srgbClr val="003300"/>
                </a:solidFill>
              </a:rPr>
              <a:t>ATM</a:t>
            </a:r>
            <a:r>
              <a:rPr lang="zh-CN" altLang="en-US" b="1" dirty="0">
                <a:solidFill>
                  <a:srgbClr val="003300"/>
                </a:solidFill>
              </a:rPr>
              <a:t>）</a:t>
            </a:r>
          </a:p>
        </p:txBody>
      </p:sp>
      <p:sp>
        <p:nvSpPr>
          <p:cNvPr id="5" name="标题 1">
            <a:extLst>
              <a:ext uri="{FF2B5EF4-FFF2-40B4-BE49-F238E27FC236}">
                <a16:creationId xmlns:a16="http://schemas.microsoft.com/office/drawing/2014/main" id="{AEEE38D2-14FD-7942-A84B-71A2D8AF78A8}"/>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6" name="Rectangle 2">
            <a:extLst>
              <a:ext uri="{FF2B5EF4-FFF2-40B4-BE49-F238E27FC236}">
                <a16:creationId xmlns:a16="http://schemas.microsoft.com/office/drawing/2014/main" id="{B2AF6E2C-A1C4-BE4F-8E0D-339C37DBC37F}"/>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solidFill>
                  <a:srgbClr val="FF0000"/>
                </a:solidFill>
              </a:rPr>
              <a:t>参与者 （</a:t>
            </a:r>
            <a:r>
              <a:rPr lang="en-US" altLang="zh-CN" sz="2800" dirty="0">
                <a:solidFill>
                  <a:srgbClr val="FF0000"/>
                </a:solidFill>
              </a:rPr>
              <a:t>Actor</a:t>
            </a:r>
            <a:r>
              <a:rPr lang="zh-CN" altLang="en-US" sz="2800" dirty="0">
                <a:solidFill>
                  <a:srgbClr val="FF0000"/>
                </a:solidFill>
              </a:rPr>
              <a:t>）</a:t>
            </a:r>
            <a:endParaRPr lang="zh-CN" altLang="en-US" sz="2800" dirty="0"/>
          </a:p>
        </p:txBody>
      </p:sp>
    </p:spTree>
    <p:extLst>
      <p:ext uri="{BB962C8B-B14F-4D97-AF65-F5344CB8AC3E}">
        <p14:creationId xmlns:p14="http://schemas.microsoft.com/office/powerpoint/2010/main" val="26735509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a:extLst>
              <a:ext uri="{FF2B5EF4-FFF2-40B4-BE49-F238E27FC236}">
                <a16:creationId xmlns:a16="http://schemas.microsoft.com/office/drawing/2014/main" id="{E2366C6F-9CDE-DA4F-B291-E986DF008E12}"/>
              </a:ext>
            </a:extLst>
          </p:cNvPr>
          <p:cNvSpPr>
            <a:spLocks noGrp="1" noChangeArrowheads="1"/>
          </p:cNvSpPr>
          <p:nvPr>
            <p:ph type="body" idx="1"/>
          </p:nvPr>
        </p:nvSpPr>
        <p:spPr>
          <a:xfrm>
            <a:off x="447471" y="1782303"/>
            <a:ext cx="8229600" cy="4121016"/>
          </a:xfrm>
        </p:spPr>
        <p:txBody>
          <a:bodyPr>
            <a:normAutofit fontScale="92500" lnSpcReduction="20000"/>
          </a:bodyPr>
          <a:lstStyle/>
          <a:p>
            <a:pPr eaLnBrk="1" hangingPunct="1">
              <a:lnSpc>
                <a:spcPct val="130000"/>
              </a:lnSpc>
            </a:pPr>
            <a:r>
              <a:rPr lang="zh-CN" altLang="en-US" sz="2800" b="1" dirty="0"/>
              <a:t>在系统的实际运作中，一个实际用户可能对应系统的多个参与者。  </a:t>
            </a:r>
            <a:r>
              <a:rPr lang="zh-CN" altLang="en-US" sz="2800" b="1" dirty="0">
                <a:solidFill>
                  <a:srgbClr val="0000FF"/>
                </a:solidFill>
              </a:rPr>
              <a:t>例如：汽车销售公司的员工，销售汽车时充当员工的角色，自己买汽车时，作为客户的角色。</a:t>
            </a:r>
          </a:p>
          <a:p>
            <a:pPr eaLnBrk="1" hangingPunct="1">
              <a:lnSpc>
                <a:spcPct val="130000"/>
              </a:lnSpc>
            </a:pPr>
            <a:r>
              <a:rPr lang="zh-CN" altLang="en-US" sz="2800" b="1" dirty="0"/>
              <a:t>同样，不同的多个用户也可以只对应于一个参与者，从而代表同一个参与者的不同实例。</a:t>
            </a:r>
          </a:p>
          <a:p>
            <a:pPr eaLnBrk="1" hangingPunct="1">
              <a:lnSpc>
                <a:spcPct val="130000"/>
              </a:lnSpc>
              <a:buFont typeface="Wingdings" pitchFamily="2" charset="2"/>
              <a:buNone/>
            </a:pPr>
            <a:r>
              <a:rPr lang="zh-CN" altLang="en-US" sz="2800" b="1" dirty="0"/>
              <a:t>   </a:t>
            </a:r>
            <a:r>
              <a:rPr lang="zh-CN" altLang="en-US" sz="2800" b="1" dirty="0">
                <a:solidFill>
                  <a:srgbClr val="003300"/>
                </a:solidFill>
              </a:rPr>
              <a:t>例如 ：一个选课系统，有教师、学生、管理员不同的用户，他们都需要登录操作，可以把他们统称为登录用户。</a:t>
            </a:r>
          </a:p>
          <a:p>
            <a:pPr eaLnBrk="1" hangingPunct="1">
              <a:lnSpc>
                <a:spcPct val="80000"/>
              </a:lnSpc>
            </a:pPr>
            <a:endParaRPr lang="en-US" altLang="zh-CN" sz="2600" b="1" dirty="0">
              <a:solidFill>
                <a:srgbClr val="003300"/>
              </a:solidFill>
            </a:endParaRPr>
          </a:p>
        </p:txBody>
      </p:sp>
      <p:sp>
        <p:nvSpPr>
          <p:cNvPr id="4" name="标题 1">
            <a:extLst>
              <a:ext uri="{FF2B5EF4-FFF2-40B4-BE49-F238E27FC236}">
                <a16:creationId xmlns:a16="http://schemas.microsoft.com/office/drawing/2014/main" id="{DF788B79-FDEA-724F-9455-1E7BCC109410}"/>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5" name="Rectangle 2">
            <a:extLst>
              <a:ext uri="{FF2B5EF4-FFF2-40B4-BE49-F238E27FC236}">
                <a16:creationId xmlns:a16="http://schemas.microsoft.com/office/drawing/2014/main" id="{A4C3417C-2AEC-7140-BA52-E04D6A6A117B}"/>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solidFill>
                  <a:srgbClr val="FF0000"/>
                </a:solidFill>
              </a:rPr>
              <a:t>参与者 （</a:t>
            </a:r>
            <a:r>
              <a:rPr lang="en-US" altLang="zh-CN" sz="2800" dirty="0">
                <a:solidFill>
                  <a:srgbClr val="FF0000"/>
                </a:solidFill>
              </a:rPr>
              <a:t>Actor</a:t>
            </a:r>
            <a:r>
              <a:rPr lang="zh-CN" altLang="en-US" sz="2800" dirty="0">
                <a:solidFill>
                  <a:srgbClr val="FF0000"/>
                </a:solidFill>
              </a:rPr>
              <a:t>）</a:t>
            </a:r>
            <a:endParaRPr lang="zh-CN" altLang="en-US" sz="2800" dirty="0"/>
          </a:p>
        </p:txBody>
      </p:sp>
    </p:spTree>
    <p:extLst>
      <p:ext uri="{BB962C8B-B14F-4D97-AF65-F5344CB8AC3E}">
        <p14:creationId xmlns:p14="http://schemas.microsoft.com/office/powerpoint/2010/main" val="13817293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a:extLst>
              <a:ext uri="{FF2B5EF4-FFF2-40B4-BE49-F238E27FC236}">
                <a16:creationId xmlns:a16="http://schemas.microsoft.com/office/drawing/2014/main" id="{2615C1E8-71A2-414A-B372-AFCF48FDA3C9}"/>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647700" y="1782303"/>
            <a:ext cx="7696200" cy="847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3" name="Picture 5">
            <a:extLst>
              <a:ext uri="{FF2B5EF4-FFF2-40B4-BE49-F238E27FC236}">
                <a16:creationId xmlns:a16="http://schemas.microsoft.com/office/drawing/2014/main" id="{08A588FB-78E1-8142-A9FD-EC3803A3A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858145"/>
            <a:ext cx="7772400" cy="33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880FA6F7-69FB-D445-9397-9F2EBEB565EA}"/>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5" name="Rectangle 2">
            <a:extLst>
              <a:ext uri="{FF2B5EF4-FFF2-40B4-BE49-F238E27FC236}">
                <a16:creationId xmlns:a16="http://schemas.microsoft.com/office/drawing/2014/main" id="{9DFAC1AC-3AA9-F347-94F1-AF295818678D}"/>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solidFill>
                  <a:srgbClr val="FF0000"/>
                </a:solidFill>
              </a:rPr>
              <a:t>参与者 （</a:t>
            </a:r>
            <a:r>
              <a:rPr lang="en-US" altLang="zh-CN" sz="2800" dirty="0">
                <a:solidFill>
                  <a:srgbClr val="FF0000"/>
                </a:solidFill>
              </a:rPr>
              <a:t>Actor</a:t>
            </a:r>
            <a:r>
              <a:rPr lang="zh-CN" altLang="en-US" sz="2800" dirty="0">
                <a:solidFill>
                  <a:srgbClr val="FF0000"/>
                </a:solidFill>
              </a:rPr>
              <a:t>）</a:t>
            </a:r>
            <a:endParaRPr lang="zh-CN" altLang="en-US" sz="2800" dirty="0"/>
          </a:p>
        </p:txBody>
      </p:sp>
      <p:sp>
        <p:nvSpPr>
          <p:cNvPr id="2" name="矩形 1"/>
          <p:cNvSpPr/>
          <p:nvPr/>
        </p:nvSpPr>
        <p:spPr>
          <a:xfrm>
            <a:off x="1113183" y="6160145"/>
            <a:ext cx="5963478" cy="369332"/>
          </a:xfrm>
          <a:prstGeom prst="rect">
            <a:avLst/>
          </a:prstGeom>
        </p:spPr>
        <p:txBody>
          <a:bodyPr wrap="square">
            <a:spAutoFit/>
          </a:bodyPr>
          <a:lstStyle/>
          <a:p>
            <a:r>
              <a:rPr lang="zh-CN" altLang="en-US" dirty="0">
                <a:solidFill>
                  <a:srgbClr val="FF0000"/>
                </a:solidFill>
              </a:rPr>
              <a:t>客户到银行存款，取款，通过银行工作人员帮助我们办。</a:t>
            </a:r>
          </a:p>
        </p:txBody>
      </p:sp>
    </p:spTree>
    <p:extLst>
      <p:ext uri="{BB962C8B-B14F-4D97-AF65-F5344CB8AC3E}">
        <p14:creationId xmlns:p14="http://schemas.microsoft.com/office/powerpoint/2010/main" val="41936951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7E5B5DC2-A255-A449-B1A1-65B8051573B9}"/>
              </a:ext>
            </a:extLst>
          </p:cNvPr>
          <p:cNvSpPr>
            <a:spLocks noGrp="1" noChangeArrowheads="1"/>
          </p:cNvSpPr>
          <p:nvPr>
            <p:ph type="title"/>
          </p:nvPr>
        </p:nvSpPr>
        <p:spPr>
          <a:xfrm>
            <a:off x="6059191" y="1593578"/>
            <a:ext cx="3350217" cy="1271260"/>
          </a:xfrm>
        </p:spPr>
        <p:txBody>
          <a:bodyPr>
            <a:normAutofit/>
          </a:bodyPr>
          <a:lstStyle/>
          <a:p>
            <a:pPr eaLnBrk="1" hangingPunct="1"/>
            <a:r>
              <a:rPr lang="zh-CN" altLang="en-US" dirty="0">
                <a:solidFill>
                  <a:srgbClr val="0000FF"/>
                </a:solidFill>
              </a:rPr>
              <a:t>确定参与者（</a:t>
            </a:r>
            <a:r>
              <a:rPr lang="en-US" altLang="zh-CN" dirty="0">
                <a:solidFill>
                  <a:srgbClr val="0000FF"/>
                </a:solidFill>
              </a:rPr>
              <a:t>Actor</a:t>
            </a:r>
            <a:r>
              <a:rPr lang="zh-CN" altLang="en-US" dirty="0">
                <a:solidFill>
                  <a:srgbClr val="0000FF"/>
                </a:solidFill>
              </a:rPr>
              <a:t>）</a:t>
            </a:r>
          </a:p>
        </p:txBody>
      </p:sp>
      <p:sp>
        <p:nvSpPr>
          <p:cNvPr id="16387" name="AutoShape 6">
            <a:extLst>
              <a:ext uri="{FF2B5EF4-FFF2-40B4-BE49-F238E27FC236}">
                <a16:creationId xmlns:a16="http://schemas.microsoft.com/office/drawing/2014/main" id="{83A4C4E4-A418-5A4B-AD5D-7CB1A8048E67}"/>
              </a:ext>
            </a:extLst>
          </p:cNvPr>
          <p:cNvSpPr>
            <a:spLocks noChangeArrowheads="1"/>
          </p:cNvSpPr>
          <p:nvPr/>
        </p:nvSpPr>
        <p:spPr bwMode="auto">
          <a:xfrm>
            <a:off x="6586330" y="4313122"/>
            <a:ext cx="2438400" cy="609600"/>
          </a:xfrm>
          <a:prstGeom prst="wedgeRectCallout">
            <a:avLst>
              <a:gd name="adj1" fmla="val -72264"/>
              <a:gd name="adj2" fmla="val -382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t>网上购物系统</a:t>
            </a:r>
          </a:p>
        </p:txBody>
      </p:sp>
      <p:sp>
        <p:nvSpPr>
          <p:cNvPr id="16388" name="AutoShape 8">
            <a:extLst>
              <a:ext uri="{FF2B5EF4-FFF2-40B4-BE49-F238E27FC236}">
                <a16:creationId xmlns:a16="http://schemas.microsoft.com/office/drawing/2014/main" id="{1D9997B4-CA3F-CB42-98C5-AAB5BD9D7772}"/>
              </a:ext>
            </a:extLst>
          </p:cNvPr>
          <p:cNvSpPr>
            <a:spLocks noGrp="1" noChangeArrowheads="1"/>
          </p:cNvSpPr>
          <p:nvPr>
            <p:ph type="body" idx="1"/>
          </p:nvPr>
        </p:nvSpPr>
        <p:spPr>
          <a:xfrm>
            <a:off x="6218583" y="2938978"/>
            <a:ext cx="2514600" cy="1177925"/>
          </a:xfrm>
          <a:prstGeom prst="wedgeRectCallout">
            <a:avLst>
              <a:gd name="adj1" fmla="val -76704"/>
              <a:gd name="adj2" fmla="val 11727"/>
            </a:avLst>
          </a:prstGeom>
          <a:solidFill>
            <a:schemeClr val="accent1"/>
          </a:solidFill>
          <a:ln>
            <a:solidFill>
              <a:schemeClr val="tx1"/>
            </a:solidFill>
            <a:miter lim="800000"/>
            <a:headEnd/>
            <a:tailEnd/>
          </a:ln>
        </p:spPr>
        <p:txBody>
          <a:bodyPr>
            <a:normAutofit lnSpcReduction="10000"/>
          </a:bodyPr>
          <a:lstStyle/>
          <a:p>
            <a:pPr eaLnBrk="1" hangingPunct="1">
              <a:lnSpc>
                <a:spcPct val="80000"/>
              </a:lnSpc>
            </a:pPr>
            <a:r>
              <a:rPr lang="zh-CN" altLang="en-US" sz="2600" b="1" dirty="0"/>
              <a:t>监控系统，</a:t>
            </a:r>
          </a:p>
          <a:p>
            <a:pPr eaLnBrk="1" hangingPunct="1">
              <a:lnSpc>
                <a:spcPct val="80000"/>
              </a:lnSpc>
            </a:pPr>
            <a:r>
              <a:rPr lang="zh-CN" altLang="en-US" sz="2600" b="1" dirty="0"/>
              <a:t>控制绘图的系统等</a:t>
            </a:r>
          </a:p>
        </p:txBody>
      </p:sp>
      <p:pic>
        <p:nvPicPr>
          <p:cNvPr id="16389" name="Picture 9">
            <a:extLst>
              <a:ext uri="{FF2B5EF4-FFF2-40B4-BE49-F238E27FC236}">
                <a16:creationId xmlns:a16="http://schemas.microsoft.com/office/drawing/2014/main" id="{065D7848-976E-3E47-8686-117FD77DB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65" y="1710313"/>
            <a:ext cx="4096501" cy="3225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9E4CA7F0-496C-4D4B-B718-2E5416A423CD}"/>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7" name="Rectangle 2">
            <a:extLst>
              <a:ext uri="{FF2B5EF4-FFF2-40B4-BE49-F238E27FC236}">
                <a16:creationId xmlns:a16="http://schemas.microsoft.com/office/drawing/2014/main" id="{DBF0F200-0EAC-2948-B28D-CC268F1C668B}"/>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solidFill>
                  <a:srgbClr val="FF0000"/>
                </a:solidFill>
              </a:rPr>
              <a:t>参与者 （</a:t>
            </a:r>
            <a:r>
              <a:rPr lang="en-US" altLang="zh-CN" sz="2800" dirty="0">
                <a:solidFill>
                  <a:srgbClr val="FF0000"/>
                </a:solidFill>
              </a:rPr>
              <a:t>Actor</a:t>
            </a:r>
            <a:r>
              <a:rPr lang="zh-CN" altLang="en-US" sz="2800" dirty="0">
                <a:solidFill>
                  <a:srgbClr val="FF0000"/>
                </a:solidFill>
              </a:rPr>
              <a:t>）</a:t>
            </a:r>
            <a:endParaRPr lang="zh-CN" altLang="en-US" sz="2800" dirty="0"/>
          </a:p>
        </p:txBody>
      </p:sp>
      <p:sp>
        <p:nvSpPr>
          <p:cNvPr id="2" name="矩形 1"/>
          <p:cNvSpPr/>
          <p:nvPr/>
        </p:nvSpPr>
        <p:spPr>
          <a:xfrm>
            <a:off x="447471" y="5166572"/>
            <a:ext cx="8776252" cy="1200329"/>
          </a:xfrm>
          <a:prstGeom prst="rect">
            <a:avLst/>
          </a:prstGeom>
        </p:spPr>
        <p:txBody>
          <a:bodyPr wrap="square">
            <a:spAutoFit/>
          </a:bodyPr>
          <a:lstStyle/>
          <a:p>
            <a:r>
              <a:rPr lang="zh-CN" altLang="en-US" sz="2400" dirty="0"/>
              <a:t>视频录制系统，需要摄像机进行摄像，摄像机也是一个参与者。</a:t>
            </a:r>
          </a:p>
          <a:p>
            <a:r>
              <a:rPr lang="zh-CN" altLang="en-US" sz="2400" dirty="0"/>
              <a:t>网上购物，购物过程中的外部银行卡管理系统，也是一个参与者。</a:t>
            </a:r>
          </a:p>
          <a:p>
            <a:r>
              <a:rPr lang="zh-CN" altLang="en-US" sz="2400" dirty="0"/>
              <a:t>只要是系统外的，与系统有交互，就是一个参与者。</a:t>
            </a:r>
          </a:p>
        </p:txBody>
      </p:sp>
    </p:spTree>
    <p:extLst>
      <p:ext uri="{BB962C8B-B14F-4D97-AF65-F5344CB8AC3E}">
        <p14:creationId xmlns:p14="http://schemas.microsoft.com/office/powerpoint/2010/main" val="22463467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a:extLst>
              <a:ext uri="{FF2B5EF4-FFF2-40B4-BE49-F238E27FC236}">
                <a16:creationId xmlns:a16="http://schemas.microsoft.com/office/drawing/2014/main" id="{C0CF5B5F-73D2-7F48-A0B5-D8DCE825871F}"/>
              </a:ext>
            </a:extLst>
          </p:cNvPr>
          <p:cNvSpPr>
            <a:spLocks noGrp="1" noChangeArrowheads="1"/>
          </p:cNvSpPr>
          <p:nvPr>
            <p:ph type="body" idx="1"/>
          </p:nvPr>
        </p:nvSpPr>
        <p:spPr>
          <a:xfrm>
            <a:off x="457200" y="1437468"/>
            <a:ext cx="8686800" cy="3200400"/>
          </a:xfrm>
          <a:solidFill>
            <a:schemeClr val="bg1"/>
          </a:solidFill>
        </p:spPr>
        <p:txBody>
          <a:bodyPr/>
          <a:lstStyle/>
          <a:p>
            <a:pPr eaLnBrk="1" hangingPunct="1">
              <a:buFont typeface="Wingdings" pitchFamily="2" charset="2"/>
              <a:buNone/>
            </a:pPr>
            <a:r>
              <a:rPr lang="en-US" altLang="zh-CN" sz="2800" b="1" dirty="0">
                <a:solidFill>
                  <a:srgbClr val="FF0000"/>
                </a:solidFill>
              </a:rPr>
              <a:t> </a:t>
            </a:r>
            <a:r>
              <a:rPr lang="zh-CN" altLang="en-US" sz="2800" b="1" dirty="0">
                <a:solidFill>
                  <a:srgbClr val="FF0000"/>
                </a:solidFill>
              </a:rPr>
              <a:t>以银行自动提款机</a:t>
            </a:r>
            <a:r>
              <a:rPr lang="en-US" altLang="zh-CN" sz="2800" b="1" dirty="0">
                <a:solidFill>
                  <a:srgbClr val="FF0000"/>
                </a:solidFill>
              </a:rPr>
              <a:t>(ATM)</a:t>
            </a:r>
            <a:r>
              <a:rPr lang="zh-CN" altLang="en-US" sz="2800" b="1" dirty="0">
                <a:solidFill>
                  <a:srgbClr val="FF0000"/>
                </a:solidFill>
              </a:rPr>
              <a:t>为例：</a:t>
            </a:r>
          </a:p>
          <a:p>
            <a:pPr eaLnBrk="1" hangingPunct="1"/>
            <a:r>
              <a:rPr lang="en-US" altLang="zh-CN" sz="2800" b="1" dirty="0"/>
              <a:t>ATM</a:t>
            </a:r>
            <a:r>
              <a:rPr lang="zh-CN" altLang="en-US" sz="2800" b="1" dirty="0"/>
              <a:t>的主要使用者是</a:t>
            </a:r>
            <a:r>
              <a:rPr lang="zh-CN" altLang="en-US" sz="2800" b="1" dirty="0">
                <a:solidFill>
                  <a:srgbClr val="800000"/>
                </a:solidFill>
              </a:rPr>
              <a:t>银行客户</a:t>
            </a:r>
            <a:r>
              <a:rPr lang="zh-CN" altLang="en-US" sz="2800" b="1" dirty="0"/>
              <a:t>，客户主要使用自动提款机来进行</a:t>
            </a:r>
            <a:r>
              <a:rPr lang="zh-CN" altLang="en-US" sz="2800" b="1" dirty="0">
                <a:solidFill>
                  <a:srgbClr val="000099"/>
                </a:solidFill>
              </a:rPr>
              <a:t>银行账户的查询、提款和转账交易</a:t>
            </a:r>
            <a:r>
              <a:rPr lang="zh-CN" altLang="en-US" sz="2800" b="1" dirty="0"/>
              <a:t>。</a:t>
            </a:r>
          </a:p>
          <a:p>
            <a:pPr eaLnBrk="1" hangingPunct="1"/>
            <a:r>
              <a:rPr lang="zh-CN" altLang="en-US" sz="2800" b="1" dirty="0">
                <a:solidFill>
                  <a:srgbClr val="800000"/>
                </a:solidFill>
              </a:rPr>
              <a:t>银行操作员</a:t>
            </a:r>
            <a:r>
              <a:rPr lang="zh-CN" altLang="en-US" sz="2800" b="1" dirty="0"/>
              <a:t>负责</a:t>
            </a:r>
            <a:r>
              <a:rPr lang="zh-CN" altLang="en-US" sz="2800" b="1" dirty="0">
                <a:solidFill>
                  <a:srgbClr val="000099"/>
                </a:solidFill>
              </a:rPr>
              <a:t>维护和管理</a:t>
            </a:r>
            <a:r>
              <a:rPr lang="en-US" altLang="zh-CN" sz="2800" b="1" dirty="0">
                <a:solidFill>
                  <a:srgbClr val="000099"/>
                </a:solidFill>
              </a:rPr>
              <a:t>ATM</a:t>
            </a:r>
            <a:r>
              <a:rPr lang="zh-CN" altLang="en-US" sz="2800" b="1" dirty="0">
                <a:solidFill>
                  <a:srgbClr val="000099"/>
                </a:solidFill>
              </a:rPr>
              <a:t>机系统</a:t>
            </a:r>
            <a:r>
              <a:rPr lang="zh-CN" altLang="en-US" sz="2800" b="1" dirty="0"/>
              <a:t>。</a:t>
            </a:r>
          </a:p>
          <a:p>
            <a:pPr eaLnBrk="1" hangingPunct="1"/>
            <a:r>
              <a:rPr lang="en-US" altLang="zh-CN" sz="2800" b="1" dirty="0"/>
              <a:t>ATM</a:t>
            </a:r>
            <a:r>
              <a:rPr lang="zh-CN" altLang="en-US" sz="2800" b="1" dirty="0"/>
              <a:t>机也需要与</a:t>
            </a:r>
            <a:r>
              <a:rPr lang="zh-CN" altLang="en-US" sz="2800" b="1" dirty="0">
                <a:solidFill>
                  <a:srgbClr val="800000"/>
                </a:solidFill>
              </a:rPr>
              <a:t>后台服务器</a:t>
            </a:r>
            <a:r>
              <a:rPr lang="zh-CN" altLang="en-US" sz="2800" b="1" dirty="0"/>
              <a:t>进行通讯以</a:t>
            </a:r>
            <a:r>
              <a:rPr lang="zh-CN" altLang="en-US" sz="2800" b="1" dirty="0">
                <a:solidFill>
                  <a:srgbClr val="000099"/>
                </a:solidFill>
              </a:rPr>
              <a:t>获得有关用户账号的相关信息</a:t>
            </a:r>
            <a:r>
              <a:rPr lang="zh-CN" altLang="en-US" sz="2800" b="1" dirty="0"/>
              <a:t>。</a:t>
            </a:r>
          </a:p>
        </p:txBody>
      </p:sp>
      <p:pic>
        <p:nvPicPr>
          <p:cNvPr id="17411" name="Picture 8" descr="image010">
            <a:extLst>
              <a:ext uri="{FF2B5EF4-FFF2-40B4-BE49-F238E27FC236}">
                <a16:creationId xmlns:a16="http://schemas.microsoft.com/office/drawing/2014/main" id="{7B5FBFFD-8A31-FD49-954A-B527E852B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77532"/>
            <a:ext cx="9144000" cy="296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4AA6277C-F039-374A-AB9E-50AF3E306D41}"/>
              </a:ext>
            </a:extLst>
          </p:cNvPr>
          <p:cNvSpPr txBox="1">
            <a:spLocks/>
          </p:cNvSpPr>
          <p:nvPr/>
        </p:nvSpPr>
        <p:spPr>
          <a:xfrm>
            <a:off x="619329"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5" name="Rectangle 2">
            <a:extLst>
              <a:ext uri="{FF2B5EF4-FFF2-40B4-BE49-F238E27FC236}">
                <a16:creationId xmlns:a16="http://schemas.microsoft.com/office/drawing/2014/main" id="{631A6514-D94D-EC4E-8B74-AEBC2824978C}"/>
              </a:ext>
            </a:extLst>
          </p:cNvPr>
          <p:cNvSpPr txBox="1">
            <a:spLocks noChangeArrowheads="1"/>
          </p:cNvSpPr>
          <p:nvPr/>
        </p:nvSpPr>
        <p:spPr>
          <a:xfrm>
            <a:off x="457200" y="75353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solidFill>
                  <a:srgbClr val="FF0000"/>
                </a:solidFill>
              </a:rPr>
              <a:t>参与者 （</a:t>
            </a:r>
            <a:r>
              <a:rPr lang="en-US" altLang="zh-CN" sz="2800" dirty="0">
                <a:solidFill>
                  <a:srgbClr val="FF0000"/>
                </a:solidFill>
              </a:rPr>
              <a:t>Actor</a:t>
            </a:r>
            <a:r>
              <a:rPr lang="zh-CN" altLang="en-US" sz="2800" dirty="0">
                <a:solidFill>
                  <a:srgbClr val="FF0000"/>
                </a:solidFill>
              </a:rPr>
              <a:t>）</a:t>
            </a:r>
            <a:endParaRPr lang="zh-CN" altLang="en-US" sz="2800" dirty="0"/>
          </a:p>
        </p:txBody>
      </p:sp>
    </p:spTree>
    <p:extLst>
      <p:ext uri="{BB962C8B-B14F-4D97-AF65-F5344CB8AC3E}">
        <p14:creationId xmlns:p14="http://schemas.microsoft.com/office/powerpoint/2010/main" val="14963683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id="{148BF21B-4BC4-184C-AB85-F69EDC9D29F3}"/>
              </a:ext>
            </a:extLst>
          </p:cNvPr>
          <p:cNvSpPr>
            <a:spLocks noGrp="1" noChangeArrowheads="1"/>
          </p:cNvSpPr>
          <p:nvPr>
            <p:ph type="body" idx="1"/>
          </p:nvPr>
        </p:nvSpPr>
        <p:spPr>
          <a:xfrm>
            <a:off x="381000" y="1956607"/>
            <a:ext cx="8229600" cy="4322763"/>
          </a:xfrm>
        </p:spPr>
        <p:txBody>
          <a:bodyPr/>
          <a:lstStyle/>
          <a:p>
            <a:pPr eaLnBrk="1" hangingPunct="1"/>
            <a:r>
              <a:rPr lang="zh-CN" altLang="en-US" b="1" dirty="0">
                <a:solidFill>
                  <a:srgbClr val="FF0000"/>
                </a:solidFill>
              </a:rPr>
              <a:t>参与者是由系统的边界所决定的</a:t>
            </a:r>
          </a:p>
          <a:p>
            <a:pPr eaLnBrk="1" hangingPunct="1"/>
            <a:r>
              <a:rPr lang="zh-CN" altLang="en-US" b="1" dirty="0"/>
              <a:t>如果我们所要定义的系统边界仅限于</a:t>
            </a:r>
            <a:r>
              <a:rPr lang="en-US" altLang="zh-CN" b="1" dirty="0">
                <a:solidFill>
                  <a:srgbClr val="800000"/>
                </a:solidFill>
              </a:rPr>
              <a:t>ATM</a:t>
            </a:r>
            <a:r>
              <a:rPr lang="zh-CN" altLang="en-US" b="1" dirty="0">
                <a:solidFill>
                  <a:srgbClr val="800000"/>
                </a:solidFill>
              </a:rPr>
              <a:t>机本身</a:t>
            </a:r>
            <a:r>
              <a:rPr lang="zh-CN" altLang="en-US" b="1" dirty="0"/>
              <a:t>，那么后台服务器就是一个外部的系统，可以抽象为一个参与者。</a:t>
            </a:r>
          </a:p>
          <a:p>
            <a:pPr eaLnBrk="1" hangingPunct="1"/>
            <a:endParaRPr lang="zh-CN" altLang="en-US" b="1" dirty="0"/>
          </a:p>
          <a:p>
            <a:pPr eaLnBrk="1" hangingPunct="1">
              <a:buFont typeface="Wingdings" pitchFamily="2" charset="2"/>
              <a:buNone/>
            </a:pPr>
            <a:r>
              <a:rPr lang="zh-CN" altLang="en-US" dirty="0"/>
              <a:t/>
            </a:r>
            <a:br>
              <a:rPr lang="zh-CN" altLang="en-US" dirty="0"/>
            </a:br>
            <a:r>
              <a:rPr lang="zh-CN" altLang="en-US" dirty="0"/>
              <a:t/>
            </a:r>
            <a:br>
              <a:rPr lang="zh-CN" altLang="en-US" dirty="0"/>
            </a:br>
            <a:endParaRPr lang="zh-CN" altLang="en-US" dirty="0"/>
          </a:p>
        </p:txBody>
      </p:sp>
      <p:pic>
        <p:nvPicPr>
          <p:cNvPr id="18435" name="Picture 4" descr="image012">
            <a:extLst>
              <a:ext uri="{FF2B5EF4-FFF2-40B4-BE49-F238E27FC236}">
                <a16:creationId xmlns:a16="http://schemas.microsoft.com/office/drawing/2014/main" id="{4B157E6A-724E-C744-B14F-DE3C71323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505200"/>
            <a:ext cx="8077200"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00115B01-B0C4-6448-8001-3F2ECAF5773C}"/>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5" name="Rectangle 2">
            <a:extLst>
              <a:ext uri="{FF2B5EF4-FFF2-40B4-BE49-F238E27FC236}">
                <a16:creationId xmlns:a16="http://schemas.microsoft.com/office/drawing/2014/main" id="{D9B05930-0ADF-D444-8942-3492C2EE473B}"/>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solidFill>
                  <a:srgbClr val="FF0000"/>
                </a:solidFill>
              </a:rPr>
              <a:t>参与者 （</a:t>
            </a:r>
            <a:r>
              <a:rPr lang="en-US" altLang="zh-CN" sz="2800" dirty="0">
                <a:solidFill>
                  <a:srgbClr val="FF0000"/>
                </a:solidFill>
              </a:rPr>
              <a:t>Actor</a:t>
            </a:r>
            <a:r>
              <a:rPr lang="zh-CN" altLang="en-US" sz="2800" dirty="0">
                <a:solidFill>
                  <a:srgbClr val="FF0000"/>
                </a:solidFill>
              </a:rPr>
              <a:t>）</a:t>
            </a:r>
            <a:endParaRPr lang="zh-CN" altLang="en-US" sz="2800" dirty="0"/>
          </a:p>
        </p:txBody>
      </p:sp>
    </p:spTree>
    <p:extLst>
      <p:ext uri="{BB962C8B-B14F-4D97-AF65-F5344CB8AC3E}">
        <p14:creationId xmlns:p14="http://schemas.microsoft.com/office/powerpoint/2010/main" val="1484002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a:extLst>
              <a:ext uri="{FF2B5EF4-FFF2-40B4-BE49-F238E27FC236}">
                <a16:creationId xmlns:a16="http://schemas.microsoft.com/office/drawing/2014/main" id="{2D58B46B-D170-9446-9681-133801C2030D}"/>
              </a:ext>
            </a:extLst>
          </p:cNvPr>
          <p:cNvSpPr>
            <a:spLocks noGrp="1" noChangeArrowheads="1"/>
          </p:cNvSpPr>
          <p:nvPr>
            <p:ph type="body" idx="1"/>
          </p:nvPr>
        </p:nvSpPr>
        <p:spPr>
          <a:xfrm>
            <a:off x="244098" y="2030278"/>
            <a:ext cx="8229600" cy="4411663"/>
          </a:xfrm>
        </p:spPr>
        <p:txBody>
          <a:bodyPr/>
          <a:lstStyle/>
          <a:p>
            <a:pPr eaLnBrk="1" hangingPunct="1"/>
            <a:r>
              <a:rPr lang="zh-CN" altLang="en-US" b="1"/>
              <a:t>如果我们所要定义的系统边界扩大至</a:t>
            </a:r>
            <a:r>
              <a:rPr lang="zh-CN" altLang="en-US" b="1">
                <a:solidFill>
                  <a:srgbClr val="800000"/>
                </a:solidFill>
              </a:rPr>
              <a:t>整个银行系统</a:t>
            </a:r>
            <a:r>
              <a:rPr lang="zh-CN" altLang="en-US" b="1"/>
              <a:t>，</a:t>
            </a:r>
            <a:r>
              <a:rPr lang="en-US" altLang="zh-CN" b="1"/>
              <a:t>ATM</a:t>
            </a:r>
            <a:r>
              <a:rPr lang="zh-CN" altLang="en-US" b="1"/>
              <a:t>机和后台服务器都是整个银行系统的一部分，这时候后台服务器就不再被抽象成为一个参与者。</a:t>
            </a:r>
          </a:p>
          <a:p>
            <a:pPr eaLnBrk="1" hangingPunct="1"/>
            <a:endParaRPr lang="en-US" altLang="zh-CN" b="1"/>
          </a:p>
        </p:txBody>
      </p:sp>
      <p:pic>
        <p:nvPicPr>
          <p:cNvPr id="19459" name="Picture 4" descr="image014">
            <a:extLst>
              <a:ext uri="{FF2B5EF4-FFF2-40B4-BE49-F238E27FC236}">
                <a16:creationId xmlns:a16="http://schemas.microsoft.com/office/drawing/2014/main" id="{C6E21145-12DE-114F-BE56-DEB381D42B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3429000"/>
            <a:ext cx="7543800" cy="265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8DBF9838-2AB2-4D43-8B45-44C42AADA5DF}"/>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5" name="Rectangle 2">
            <a:extLst>
              <a:ext uri="{FF2B5EF4-FFF2-40B4-BE49-F238E27FC236}">
                <a16:creationId xmlns:a16="http://schemas.microsoft.com/office/drawing/2014/main" id="{7773C4DE-D9B5-3C40-83A8-8559FE242F32}"/>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solidFill>
                  <a:srgbClr val="FF0000"/>
                </a:solidFill>
              </a:rPr>
              <a:t>参与者 （</a:t>
            </a:r>
            <a:r>
              <a:rPr lang="en-US" altLang="zh-CN" sz="2800" dirty="0">
                <a:solidFill>
                  <a:srgbClr val="FF0000"/>
                </a:solidFill>
              </a:rPr>
              <a:t>Actor</a:t>
            </a:r>
            <a:r>
              <a:rPr lang="zh-CN" altLang="en-US" sz="2800" dirty="0">
                <a:solidFill>
                  <a:srgbClr val="FF0000"/>
                </a:solidFill>
              </a:rPr>
              <a:t>）</a:t>
            </a:r>
            <a:endParaRPr lang="zh-CN" altLang="en-US" sz="2800" dirty="0"/>
          </a:p>
        </p:txBody>
      </p:sp>
    </p:spTree>
    <p:extLst>
      <p:ext uri="{BB962C8B-B14F-4D97-AF65-F5344CB8AC3E}">
        <p14:creationId xmlns:p14="http://schemas.microsoft.com/office/powerpoint/2010/main" val="8276146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a:extLst>
              <a:ext uri="{FF2B5EF4-FFF2-40B4-BE49-F238E27FC236}">
                <a16:creationId xmlns:a16="http://schemas.microsoft.com/office/drawing/2014/main" id="{66979965-BE76-5745-AE58-3B833F5DB6E5}"/>
              </a:ext>
            </a:extLst>
          </p:cNvPr>
          <p:cNvSpPr>
            <a:spLocks noGrp="1" noChangeArrowheads="1"/>
          </p:cNvSpPr>
          <p:nvPr>
            <p:ph type="title"/>
          </p:nvPr>
        </p:nvSpPr>
        <p:spPr>
          <a:xfrm>
            <a:off x="647700" y="1405191"/>
            <a:ext cx="7543800" cy="1295400"/>
          </a:xfrm>
        </p:spPr>
        <p:txBody>
          <a:bodyPr/>
          <a:lstStyle/>
          <a:p>
            <a:pPr eaLnBrk="1" hangingPunct="1"/>
            <a:r>
              <a:rPr lang="zh-CN" altLang="en-US" sz="2800" dirty="0">
                <a:solidFill>
                  <a:schemeClr val="tx1"/>
                </a:solidFill>
              </a:rPr>
              <a:t>以自动提款机</a:t>
            </a:r>
            <a:r>
              <a:rPr lang="en-US" altLang="zh-CN" sz="2800" dirty="0">
                <a:solidFill>
                  <a:schemeClr val="tx1"/>
                </a:solidFill>
              </a:rPr>
              <a:t>(ATM)</a:t>
            </a:r>
            <a:r>
              <a:rPr lang="zh-CN" altLang="en-US" sz="2800" dirty="0">
                <a:solidFill>
                  <a:schemeClr val="tx1"/>
                </a:solidFill>
              </a:rPr>
              <a:t>本身为系统边界的用例图</a:t>
            </a:r>
          </a:p>
        </p:txBody>
      </p:sp>
      <p:pic>
        <p:nvPicPr>
          <p:cNvPr id="20484" name="Picture 6">
            <a:extLst>
              <a:ext uri="{FF2B5EF4-FFF2-40B4-BE49-F238E27FC236}">
                <a16:creationId xmlns:a16="http://schemas.microsoft.com/office/drawing/2014/main" id="{8FC252C5-577D-8142-B128-AF7FAA4716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552593"/>
            <a:ext cx="8839200" cy="4084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9CA8597C-38DD-8E44-8196-D0430BFB7219}"/>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6" name="Rectangle 2">
            <a:extLst>
              <a:ext uri="{FF2B5EF4-FFF2-40B4-BE49-F238E27FC236}">
                <a16:creationId xmlns:a16="http://schemas.microsoft.com/office/drawing/2014/main" id="{2F58798E-7046-0B4B-BCF3-713A8AA3397A}"/>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solidFill>
                  <a:srgbClr val="FF0000"/>
                </a:solidFill>
              </a:rPr>
              <a:t>参与者 （</a:t>
            </a:r>
            <a:r>
              <a:rPr lang="en-US" altLang="zh-CN" sz="2800" dirty="0">
                <a:solidFill>
                  <a:srgbClr val="FF0000"/>
                </a:solidFill>
              </a:rPr>
              <a:t>Actor</a:t>
            </a:r>
            <a:r>
              <a:rPr lang="zh-CN" altLang="en-US" sz="2800" dirty="0">
                <a:solidFill>
                  <a:srgbClr val="FF0000"/>
                </a:solidFill>
              </a:rPr>
              <a:t>）</a:t>
            </a:r>
            <a:endParaRPr lang="zh-CN" altLang="en-US" sz="2800" dirty="0"/>
          </a:p>
        </p:txBody>
      </p:sp>
    </p:spTree>
    <p:extLst>
      <p:ext uri="{BB962C8B-B14F-4D97-AF65-F5344CB8AC3E}">
        <p14:creationId xmlns:p14="http://schemas.microsoft.com/office/powerpoint/2010/main" val="20484187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84632"/>
            <a:ext cx="7772400" cy="711122"/>
          </a:xfrm>
        </p:spPr>
        <p:txBody>
          <a:bodyPr>
            <a:normAutofit/>
          </a:bodyPr>
          <a:lstStyle/>
          <a:p>
            <a:r>
              <a:rPr lang="zh-Hans" altLang="en-US" dirty="0"/>
              <a:t>系统分析与设计</a:t>
            </a:r>
            <a:r>
              <a:rPr lang="en-US" altLang="zh-Hans" dirty="0"/>
              <a:t>—</a:t>
            </a:r>
            <a:r>
              <a:rPr lang="zh-Hans" altLang="en-US" dirty="0"/>
              <a:t>用例图</a:t>
            </a:r>
            <a:endParaRPr lang="zh-CN" altLang="en-US" dirty="0"/>
          </a:p>
        </p:txBody>
      </p:sp>
      <p:sp>
        <p:nvSpPr>
          <p:cNvPr id="3" name="内容占位符 2"/>
          <p:cNvSpPr>
            <a:spLocks noGrp="1"/>
          </p:cNvSpPr>
          <p:nvPr>
            <p:ph idx="1"/>
          </p:nvPr>
        </p:nvSpPr>
        <p:spPr>
          <a:xfrm>
            <a:off x="744890" y="1478554"/>
            <a:ext cx="7772400" cy="4358041"/>
          </a:xfrm>
        </p:spPr>
        <p:txBody>
          <a:bodyPr>
            <a:noAutofit/>
          </a:bodyPr>
          <a:lstStyle/>
          <a:p>
            <a:pPr marL="0" indent="0">
              <a:buNone/>
            </a:pPr>
            <a:r>
              <a:rPr lang="zh-Hans" altLang="en-US" sz="2400" dirty="0">
                <a:solidFill>
                  <a:srgbClr val="0070C0"/>
                </a:solidFill>
              </a:rPr>
              <a:t>一、用例图的概念</a:t>
            </a:r>
            <a:endParaRPr lang="en-US" altLang="zh-CN" sz="2400" dirty="0">
              <a:solidFill>
                <a:srgbClr val="0070C0"/>
              </a:solidFill>
            </a:endParaRPr>
          </a:p>
          <a:p>
            <a:pPr marL="0" indent="0">
              <a:buNone/>
            </a:pPr>
            <a:r>
              <a:rPr lang="zh-Hans" altLang="en-US" sz="2400" dirty="0">
                <a:solidFill>
                  <a:srgbClr val="0070C0"/>
                </a:solidFill>
              </a:rPr>
              <a:t>二、用例图组成</a:t>
            </a:r>
            <a:endParaRPr lang="en-US" altLang="zh-CN" sz="2400" dirty="0">
              <a:solidFill>
                <a:srgbClr val="0070C0"/>
              </a:solidFill>
            </a:endParaRPr>
          </a:p>
          <a:p>
            <a:pPr marL="0" indent="0">
              <a:buNone/>
            </a:pPr>
            <a:r>
              <a:rPr lang="zh-Hans" altLang="en-US" sz="2400" dirty="0">
                <a:solidFill>
                  <a:srgbClr val="0070C0"/>
                </a:solidFill>
              </a:rPr>
              <a:t>三、用例描述</a:t>
            </a:r>
            <a:endParaRPr lang="en-US" altLang="zh-Hans" sz="2400" dirty="0">
              <a:solidFill>
                <a:srgbClr val="0070C0"/>
              </a:solidFill>
            </a:endParaRPr>
          </a:p>
          <a:p>
            <a:pPr marL="0" indent="0">
              <a:buNone/>
            </a:pPr>
            <a:r>
              <a:rPr lang="zh-Hans" altLang="en-US" sz="2400" dirty="0">
                <a:solidFill>
                  <a:srgbClr val="0070C0"/>
                </a:solidFill>
              </a:rPr>
              <a:t>四、用例建模</a:t>
            </a:r>
            <a:endParaRPr lang="en-US" altLang="zh-CN" sz="2400" dirty="0">
              <a:solidFill>
                <a:srgbClr val="0070C0"/>
              </a:solidFill>
            </a:endParaRPr>
          </a:p>
          <a:p>
            <a:pPr marL="0" indent="0">
              <a:buNone/>
            </a:pPr>
            <a:r>
              <a:rPr lang="zh-Hans" altLang="en-US" sz="2400" dirty="0">
                <a:solidFill>
                  <a:srgbClr val="0070C0"/>
                </a:solidFill>
              </a:rPr>
              <a:t>五、案例</a:t>
            </a:r>
            <a:endParaRPr lang="en-US" altLang="zh-Hans" sz="2400" dirty="0">
              <a:solidFill>
                <a:srgbClr val="0070C0"/>
              </a:solidFill>
            </a:endParaRPr>
          </a:p>
          <a:p>
            <a:pPr marL="0" indent="0">
              <a:buNone/>
            </a:pPr>
            <a:r>
              <a:rPr lang="zh-Hans" altLang="en-US" sz="2400" dirty="0">
                <a:solidFill>
                  <a:srgbClr val="0070C0"/>
                </a:solidFill>
              </a:rPr>
              <a:t>六、管理用例的复杂度</a:t>
            </a:r>
            <a:endParaRPr lang="en-US" altLang="zh-Hans" sz="2400" dirty="0">
              <a:solidFill>
                <a:srgbClr val="0070C0"/>
              </a:solidFill>
            </a:endParaRPr>
          </a:p>
          <a:p>
            <a:pPr marL="0" indent="0">
              <a:buNone/>
            </a:pPr>
            <a:r>
              <a:rPr lang="zh-Hans" altLang="en-US" sz="2400">
                <a:solidFill>
                  <a:srgbClr val="0070C0"/>
                </a:solidFill>
              </a:rPr>
              <a:t>七、练习</a:t>
            </a:r>
            <a:endParaRPr lang="en-US" altLang="zh-CN" sz="2400" dirty="0">
              <a:solidFill>
                <a:srgbClr val="0070C0"/>
              </a:solidFill>
            </a:endParaRPr>
          </a:p>
          <a:p>
            <a:pPr marL="0" indent="0">
              <a:buNone/>
            </a:pPr>
            <a:endParaRPr lang="en-US" altLang="zh-CN" sz="2400" dirty="0">
              <a:solidFill>
                <a:srgbClr val="0070C0"/>
              </a:solidFill>
            </a:endParaRPr>
          </a:p>
        </p:txBody>
      </p:sp>
    </p:spTree>
    <p:extLst>
      <p:ext uri="{BB962C8B-B14F-4D97-AF65-F5344CB8AC3E}">
        <p14:creationId xmlns:p14="http://schemas.microsoft.com/office/powerpoint/2010/main" val="330520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827BC0D-D1AA-9647-AA53-5FD466C148B0}"/>
              </a:ext>
            </a:extLst>
          </p:cNvPr>
          <p:cNvSpPr>
            <a:spLocks noGrp="1" noChangeArrowheads="1"/>
          </p:cNvSpPr>
          <p:nvPr>
            <p:ph type="title"/>
          </p:nvPr>
        </p:nvSpPr>
        <p:spPr>
          <a:xfrm>
            <a:off x="269284" y="1577346"/>
            <a:ext cx="7543800" cy="868362"/>
          </a:xfrm>
        </p:spPr>
        <p:txBody>
          <a:bodyPr/>
          <a:lstStyle/>
          <a:p>
            <a:pPr eaLnBrk="1" hangingPunct="1"/>
            <a:r>
              <a:rPr lang="zh-CN" altLang="en-US" dirty="0">
                <a:solidFill>
                  <a:srgbClr val="FF0000"/>
                </a:solidFill>
              </a:rPr>
              <a:t>参与者间的关系</a:t>
            </a:r>
          </a:p>
        </p:txBody>
      </p:sp>
      <p:sp>
        <p:nvSpPr>
          <p:cNvPr id="21507" name="Rectangle 3">
            <a:extLst>
              <a:ext uri="{FF2B5EF4-FFF2-40B4-BE49-F238E27FC236}">
                <a16:creationId xmlns:a16="http://schemas.microsoft.com/office/drawing/2014/main" id="{469E3B52-24FE-2842-8172-5FE25D418CDE}"/>
              </a:ext>
            </a:extLst>
          </p:cNvPr>
          <p:cNvSpPr>
            <a:spLocks noGrp="1" noChangeArrowheads="1"/>
          </p:cNvSpPr>
          <p:nvPr>
            <p:ph type="body" sz="half" idx="1"/>
          </p:nvPr>
        </p:nvSpPr>
        <p:spPr>
          <a:xfrm>
            <a:off x="213102" y="2468322"/>
            <a:ext cx="4229100" cy="4086465"/>
          </a:xfrm>
        </p:spPr>
        <p:txBody>
          <a:bodyPr/>
          <a:lstStyle/>
          <a:p>
            <a:pPr eaLnBrk="1" hangingPunct="1"/>
            <a:r>
              <a:rPr lang="zh-CN" altLang="en-US" sz="2600" b="1" dirty="0"/>
              <a:t>在用例图中，使用泛化关系来描述多个参与者之间的公共行为。 </a:t>
            </a:r>
          </a:p>
        </p:txBody>
      </p:sp>
      <p:sp>
        <p:nvSpPr>
          <p:cNvPr id="21508" name="Rectangle 8">
            <a:extLst>
              <a:ext uri="{FF2B5EF4-FFF2-40B4-BE49-F238E27FC236}">
                <a16:creationId xmlns:a16="http://schemas.microsoft.com/office/drawing/2014/main" id="{FA8AE6CF-125B-5D4E-A916-22932F57BF4E}"/>
              </a:ext>
            </a:extLst>
          </p:cNvPr>
          <p:cNvSpPr>
            <a:spLocks noGrp="1" noChangeArrowheads="1"/>
          </p:cNvSpPr>
          <p:nvPr>
            <p:ph type="body" sz="half" idx="2"/>
          </p:nvPr>
        </p:nvSpPr>
        <p:spPr>
          <a:xfrm>
            <a:off x="4762500" y="2055812"/>
            <a:ext cx="4191000" cy="4511298"/>
          </a:xfrm>
          <a:solidFill>
            <a:schemeClr val="bg1"/>
          </a:solidFill>
          <a:ln>
            <a:solidFill>
              <a:srgbClr val="339966"/>
            </a:solidFill>
            <a:miter lim="800000"/>
            <a:headEnd/>
            <a:tailEnd/>
          </a:ln>
        </p:spPr>
        <p:txBody>
          <a:bodyPr/>
          <a:lstStyle/>
          <a:p>
            <a:pPr eaLnBrk="1" hangingPunct="1"/>
            <a:r>
              <a:rPr lang="zh-CN" altLang="en-US" sz="2600" b="1">
                <a:solidFill>
                  <a:srgbClr val="0000FF"/>
                </a:solidFill>
              </a:rPr>
              <a:t>参与者间的泛化关系示例：</a:t>
            </a:r>
          </a:p>
        </p:txBody>
      </p:sp>
      <p:pic>
        <p:nvPicPr>
          <p:cNvPr id="21509" name="Picture 7">
            <a:extLst>
              <a:ext uri="{FF2B5EF4-FFF2-40B4-BE49-F238E27FC236}">
                <a16:creationId xmlns:a16="http://schemas.microsoft.com/office/drawing/2014/main" id="{54CA753F-8B0A-AD49-B38D-BDCEDA46C970}"/>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447471" y="3223648"/>
            <a:ext cx="3084513" cy="3124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0" name="Picture 9">
            <a:extLst>
              <a:ext uri="{FF2B5EF4-FFF2-40B4-BE49-F238E27FC236}">
                <a16:creationId xmlns:a16="http://schemas.microsoft.com/office/drawing/2014/main" id="{A14E6887-17A9-854C-815C-53AFA7EC3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223648"/>
            <a:ext cx="3657600" cy="277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a:extLst>
              <a:ext uri="{FF2B5EF4-FFF2-40B4-BE49-F238E27FC236}">
                <a16:creationId xmlns:a16="http://schemas.microsoft.com/office/drawing/2014/main" id="{7CE4F415-FAC3-6D41-84A3-13B4363B1388}"/>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8" name="Rectangle 2">
            <a:extLst>
              <a:ext uri="{FF2B5EF4-FFF2-40B4-BE49-F238E27FC236}">
                <a16:creationId xmlns:a16="http://schemas.microsoft.com/office/drawing/2014/main" id="{4D4D58C9-AA2D-884F-AC83-6C232EB7A033}"/>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solidFill>
                  <a:srgbClr val="FF0000"/>
                </a:solidFill>
              </a:rPr>
              <a:t>参与者 （</a:t>
            </a:r>
            <a:r>
              <a:rPr lang="en-US" altLang="zh-CN" sz="2800" dirty="0">
                <a:solidFill>
                  <a:srgbClr val="FF0000"/>
                </a:solidFill>
              </a:rPr>
              <a:t>Actor</a:t>
            </a:r>
            <a:r>
              <a:rPr lang="zh-CN" altLang="en-US" sz="2800" dirty="0">
                <a:solidFill>
                  <a:srgbClr val="FF0000"/>
                </a:solidFill>
              </a:rPr>
              <a:t>）</a:t>
            </a:r>
            <a:endParaRPr lang="zh-CN" altLang="en-US" sz="2800" dirty="0"/>
          </a:p>
        </p:txBody>
      </p:sp>
    </p:spTree>
    <p:extLst>
      <p:ext uri="{BB962C8B-B14F-4D97-AF65-F5344CB8AC3E}">
        <p14:creationId xmlns:p14="http://schemas.microsoft.com/office/powerpoint/2010/main" val="18129388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a:extLst>
              <a:ext uri="{FF2B5EF4-FFF2-40B4-BE49-F238E27FC236}">
                <a16:creationId xmlns:a16="http://schemas.microsoft.com/office/drawing/2014/main" id="{E6B7BF8C-AD33-AC49-A09D-2956B30C9658}"/>
              </a:ext>
            </a:extLst>
          </p:cNvPr>
          <p:cNvSpPr>
            <a:spLocks noGrp="1" noChangeArrowheads="1"/>
          </p:cNvSpPr>
          <p:nvPr>
            <p:ph type="body" idx="1"/>
          </p:nvPr>
        </p:nvSpPr>
        <p:spPr>
          <a:xfrm>
            <a:off x="77491" y="1549828"/>
            <a:ext cx="8836617" cy="3555572"/>
          </a:xfrm>
        </p:spPr>
        <p:txBody>
          <a:bodyPr>
            <a:noAutofit/>
          </a:bodyPr>
          <a:lstStyle/>
          <a:p>
            <a:pPr eaLnBrk="1" hangingPunct="1">
              <a:lnSpc>
                <a:spcPct val="90000"/>
              </a:lnSpc>
            </a:pPr>
            <a:r>
              <a:rPr lang="zh-CN" altLang="en-US" sz="2400" b="1" dirty="0">
                <a:solidFill>
                  <a:srgbClr val="800000"/>
                </a:solidFill>
              </a:rPr>
              <a:t>用例</a:t>
            </a:r>
            <a:r>
              <a:rPr lang="zh-CN" altLang="en-US" sz="2400" b="1" dirty="0" smtClean="0">
                <a:solidFill>
                  <a:srgbClr val="800000"/>
                </a:solidFill>
              </a:rPr>
              <a:t>是系统、子系统或类，与外部的参与者（</a:t>
            </a:r>
            <a:r>
              <a:rPr lang="en-US" altLang="zh-CN" sz="2400" b="1" dirty="0" smtClean="0">
                <a:solidFill>
                  <a:srgbClr val="800000"/>
                </a:solidFill>
              </a:rPr>
              <a:t>actor</a:t>
            </a:r>
            <a:r>
              <a:rPr lang="zh-CN" altLang="en-US" sz="2400" b="1" dirty="0" smtClean="0">
                <a:solidFill>
                  <a:srgbClr val="800000"/>
                </a:solidFill>
              </a:rPr>
              <a:t>）交互的动作序列的说明。</a:t>
            </a:r>
            <a:endParaRPr lang="en-US" altLang="zh-CN" sz="2400" b="1" dirty="0" smtClean="0">
              <a:solidFill>
                <a:srgbClr val="800000"/>
              </a:solidFill>
            </a:endParaRPr>
          </a:p>
          <a:p>
            <a:r>
              <a:rPr lang="zh-CN" altLang="en-US" sz="2400" b="1" dirty="0">
                <a:solidFill>
                  <a:srgbClr val="0000FF"/>
                </a:solidFill>
              </a:rPr>
              <a:t>用例</a:t>
            </a:r>
            <a:r>
              <a:rPr lang="zh-CN" altLang="en-US" sz="2400" b="1" dirty="0"/>
              <a:t>定义了系统是如何被参与者所使用的，它描述的是参与者为了使用系统所提供的某一功能而与系统之间发生的交互（执行的一系列的动作序列）。</a:t>
            </a:r>
          </a:p>
          <a:p>
            <a:pPr eaLnBrk="1" hangingPunct="1">
              <a:lnSpc>
                <a:spcPct val="90000"/>
              </a:lnSpc>
            </a:pPr>
            <a:r>
              <a:rPr lang="zh-CN" altLang="en-US" sz="2400" b="1" dirty="0" smtClean="0">
                <a:solidFill>
                  <a:srgbClr val="800000"/>
                </a:solidFill>
              </a:rPr>
              <a:t>用例是外部</a:t>
            </a:r>
            <a:r>
              <a:rPr lang="zh-CN" altLang="en-US" sz="2400" b="1" dirty="0">
                <a:solidFill>
                  <a:srgbClr val="800000"/>
                </a:solidFill>
              </a:rPr>
              <a:t>可见的系统功能单元，是对功能需求的描叙</a:t>
            </a:r>
            <a:r>
              <a:rPr lang="zh-CN" altLang="en-US" sz="2400" b="1" dirty="0" smtClean="0">
                <a:solidFill>
                  <a:srgbClr val="800000"/>
                </a:solidFill>
              </a:rPr>
              <a:t>。</a:t>
            </a:r>
            <a:endParaRPr lang="en-US" altLang="zh-CN" sz="2400" b="1" dirty="0" smtClean="0">
              <a:solidFill>
                <a:srgbClr val="800000"/>
              </a:solidFill>
            </a:endParaRPr>
          </a:p>
          <a:p>
            <a:pPr eaLnBrk="1" hangingPunct="1">
              <a:lnSpc>
                <a:spcPct val="90000"/>
              </a:lnSpc>
            </a:pPr>
            <a:r>
              <a:rPr lang="zh-CN" altLang="en-US" sz="2400" b="1" dirty="0" smtClean="0">
                <a:solidFill>
                  <a:srgbClr val="800000"/>
                </a:solidFill>
              </a:rPr>
              <a:t>用例分析可以认为是系统功能的分解。</a:t>
            </a:r>
            <a:endParaRPr lang="zh-CN" altLang="en-US" sz="2400" b="1" dirty="0"/>
          </a:p>
          <a:p>
            <a:pPr eaLnBrk="1" hangingPunct="1">
              <a:lnSpc>
                <a:spcPct val="90000"/>
              </a:lnSpc>
            </a:pPr>
            <a:r>
              <a:rPr lang="zh-CN" altLang="en-US" sz="2400" b="1" dirty="0" smtClean="0">
                <a:solidFill>
                  <a:srgbClr val="FF0000"/>
                </a:solidFill>
              </a:rPr>
              <a:t>用例</a:t>
            </a:r>
            <a:r>
              <a:rPr lang="zh-CN" altLang="en-US" sz="2400" b="1" dirty="0">
                <a:solidFill>
                  <a:srgbClr val="FF0000"/>
                </a:solidFill>
              </a:rPr>
              <a:t>规约</a:t>
            </a:r>
            <a:r>
              <a:rPr lang="en-US" altLang="zh-CN" sz="2400" b="1" dirty="0">
                <a:solidFill>
                  <a:srgbClr val="FF0000"/>
                </a:solidFill>
              </a:rPr>
              <a:t>(Use Case Specification) </a:t>
            </a:r>
            <a:r>
              <a:rPr lang="zh-CN" altLang="en-US" sz="2400" b="1" dirty="0">
                <a:solidFill>
                  <a:srgbClr val="FF0000"/>
                </a:solidFill>
              </a:rPr>
              <a:t>（用例描述、用例说明）</a:t>
            </a:r>
            <a:r>
              <a:rPr lang="zh-CN" altLang="en-US" sz="2400" b="1" dirty="0"/>
              <a:t/>
            </a:r>
            <a:br>
              <a:rPr lang="zh-CN" altLang="en-US" sz="2400" b="1" dirty="0"/>
            </a:br>
            <a:r>
              <a:rPr lang="zh-CN" altLang="en-US" sz="2400" b="1" dirty="0"/>
              <a:t>针对每一个用例都应该有一个用例规约文档与之相对应，该文档描述用例的细节内容。</a:t>
            </a:r>
            <a:r>
              <a:rPr lang="zh-CN" altLang="en-US" sz="2400" dirty="0"/>
              <a:t> </a:t>
            </a:r>
            <a:endParaRPr lang="zh-CN" altLang="en-US" sz="2400" b="1" dirty="0"/>
          </a:p>
          <a:p>
            <a:pPr eaLnBrk="1" hangingPunct="1">
              <a:lnSpc>
                <a:spcPct val="90000"/>
              </a:lnSpc>
            </a:pPr>
            <a:endParaRPr lang="en-US" altLang="zh-CN" sz="2400" b="1" dirty="0"/>
          </a:p>
        </p:txBody>
      </p:sp>
      <p:pic>
        <p:nvPicPr>
          <p:cNvPr id="22532" name="Picture 5">
            <a:extLst>
              <a:ext uri="{FF2B5EF4-FFF2-40B4-BE49-F238E27FC236}">
                <a16:creationId xmlns:a16="http://schemas.microsoft.com/office/drawing/2014/main" id="{C151AE85-1BBF-8D43-B3E6-F6A094C99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5105400"/>
            <a:ext cx="2209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6">
            <a:extLst>
              <a:ext uri="{FF2B5EF4-FFF2-40B4-BE49-F238E27FC236}">
                <a16:creationId xmlns:a16="http://schemas.microsoft.com/office/drawing/2014/main" id="{BF3D49F1-643C-FB40-9BB4-0E04D370B4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496338"/>
            <a:ext cx="6705600" cy="13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27E57650-ADF8-2A46-94EF-BE39C60E2690}"/>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7" name="Rectangle 2">
            <a:extLst>
              <a:ext uri="{FF2B5EF4-FFF2-40B4-BE49-F238E27FC236}">
                <a16:creationId xmlns:a16="http://schemas.microsoft.com/office/drawing/2014/main" id="{F889E239-8BC8-824D-9650-A7C33B840855}"/>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（二）</a:t>
            </a:r>
            <a:r>
              <a:rPr lang="zh-Hans" altLang="en-US" sz="2800" dirty="0">
                <a:solidFill>
                  <a:srgbClr val="FF0000"/>
                </a:solidFill>
              </a:rPr>
              <a:t>用例</a:t>
            </a:r>
            <a:endParaRPr lang="zh-CN" altLang="en-US" sz="2800" dirty="0"/>
          </a:p>
        </p:txBody>
      </p:sp>
    </p:spTree>
    <p:extLst>
      <p:ext uri="{BB962C8B-B14F-4D97-AF65-F5344CB8AC3E}">
        <p14:creationId xmlns:p14="http://schemas.microsoft.com/office/powerpoint/2010/main" val="32507447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8101A7B-6BA0-034F-9934-0A4997DA50F1}"/>
              </a:ext>
            </a:extLst>
          </p:cNvPr>
          <p:cNvSpPr>
            <a:spLocks noGrp="1" noChangeArrowheads="1"/>
          </p:cNvSpPr>
          <p:nvPr>
            <p:ph type="title"/>
          </p:nvPr>
        </p:nvSpPr>
        <p:spPr>
          <a:xfrm>
            <a:off x="866010" y="1577210"/>
            <a:ext cx="7772400" cy="751047"/>
          </a:xfrm>
        </p:spPr>
        <p:txBody>
          <a:bodyPr>
            <a:normAutofit/>
          </a:bodyPr>
          <a:lstStyle/>
          <a:p>
            <a:pPr eaLnBrk="1" hangingPunct="1"/>
            <a:r>
              <a:rPr lang="zh-CN" altLang="en-US" sz="2400" dirty="0"/>
              <a:t>在用例描述中可以描述用例的动态事件流</a:t>
            </a:r>
            <a:r>
              <a:rPr lang="zh-Hans" altLang="en-US" sz="2400" dirty="0"/>
              <a:t>。</a:t>
            </a:r>
            <a:endParaRPr lang="zh-CN" altLang="en-US" sz="2400" dirty="0"/>
          </a:p>
        </p:txBody>
      </p:sp>
      <p:pic>
        <p:nvPicPr>
          <p:cNvPr id="23556" name="Picture 4">
            <a:extLst>
              <a:ext uri="{FF2B5EF4-FFF2-40B4-BE49-F238E27FC236}">
                <a16:creationId xmlns:a16="http://schemas.microsoft.com/office/drawing/2014/main" id="{FB445826-9446-EC40-9E3E-D69CEC08A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85844"/>
            <a:ext cx="7830519" cy="442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BFE27E45-5024-6941-A7B3-2832AD84B632}"/>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6" name="Rectangle 2">
            <a:extLst>
              <a:ext uri="{FF2B5EF4-FFF2-40B4-BE49-F238E27FC236}">
                <a16:creationId xmlns:a16="http://schemas.microsoft.com/office/drawing/2014/main" id="{E376E251-D359-5E4F-9DEA-F7F8C604937C}"/>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（二）</a:t>
            </a:r>
            <a:r>
              <a:rPr lang="zh-Hans" altLang="en-US" sz="2800" dirty="0">
                <a:solidFill>
                  <a:srgbClr val="FF0000"/>
                </a:solidFill>
              </a:rPr>
              <a:t>用例</a:t>
            </a:r>
            <a:endParaRPr lang="zh-CN" altLang="en-US" sz="2800" dirty="0"/>
          </a:p>
        </p:txBody>
      </p:sp>
    </p:spTree>
    <p:extLst>
      <p:ext uri="{BB962C8B-B14F-4D97-AF65-F5344CB8AC3E}">
        <p14:creationId xmlns:p14="http://schemas.microsoft.com/office/powerpoint/2010/main" val="22453419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a:extLst>
              <a:ext uri="{FF2B5EF4-FFF2-40B4-BE49-F238E27FC236}">
                <a16:creationId xmlns:a16="http://schemas.microsoft.com/office/drawing/2014/main" id="{31D871C7-02BB-234F-9AE6-DDEDEF515AEB}"/>
              </a:ext>
            </a:extLst>
          </p:cNvPr>
          <p:cNvSpPr>
            <a:spLocks noGrp="1" noChangeArrowheads="1"/>
          </p:cNvSpPr>
          <p:nvPr>
            <p:ph type="body" sz="half" idx="1"/>
          </p:nvPr>
        </p:nvSpPr>
        <p:spPr>
          <a:xfrm>
            <a:off x="609600" y="1782303"/>
            <a:ext cx="8229600" cy="2395538"/>
          </a:xfrm>
        </p:spPr>
        <p:txBody>
          <a:bodyPr/>
          <a:lstStyle/>
          <a:p>
            <a:pPr marL="533400" indent="-533400" eaLnBrk="1" hangingPunct="1"/>
            <a:r>
              <a:rPr lang="zh-CN" altLang="en-US" sz="2800" b="1" dirty="0"/>
              <a:t>用例的名称：</a:t>
            </a:r>
          </a:p>
          <a:p>
            <a:pPr marL="533400" indent="-533400" eaLnBrk="1" hangingPunct="1">
              <a:buFont typeface="Wingdings" pitchFamily="2" charset="2"/>
              <a:buAutoNum type="circleNumDbPlain"/>
            </a:pPr>
            <a:r>
              <a:rPr lang="zh-CN" altLang="en-US" sz="2800" b="1" dirty="0">
                <a:solidFill>
                  <a:srgbClr val="0000FF"/>
                </a:solidFill>
              </a:rPr>
              <a:t>简单名</a:t>
            </a:r>
          </a:p>
          <a:p>
            <a:pPr marL="533400" indent="-533400" eaLnBrk="1" hangingPunct="1">
              <a:buFont typeface="Wingdings" pitchFamily="2" charset="2"/>
              <a:buAutoNum type="circleNumDbPlain"/>
            </a:pPr>
            <a:r>
              <a:rPr lang="zh-CN" altLang="en-US" sz="2800" b="1" dirty="0">
                <a:solidFill>
                  <a:srgbClr val="0000FF"/>
                </a:solidFill>
              </a:rPr>
              <a:t>路径名：指出用例所在的包</a:t>
            </a:r>
          </a:p>
          <a:p>
            <a:pPr marL="533400" indent="-533400" eaLnBrk="1" hangingPunct="1">
              <a:buFont typeface="Wingdings" pitchFamily="2" charset="2"/>
              <a:buNone/>
            </a:pPr>
            <a:r>
              <a:rPr lang="zh-CN" altLang="en-US" sz="2800" b="1" dirty="0">
                <a:solidFill>
                  <a:srgbClr val="800000"/>
                </a:solidFill>
              </a:rPr>
              <a:t>（可以用包将相关的用例进行组装）</a:t>
            </a:r>
          </a:p>
        </p:txBody>
      </p:sp>
      <p:pic>
        <p:nvPicPr>
          <p:cNvPr id="24580" name="Picture 5">
            <a:extLst>
              <a:ext uri="{FF2B5EF4-FFF2-40B4-BE49-F238E27FC236}">
                <a16:creationId xmlns:a16="http://schemas.microsoft.com/office/drawing/2014/main" id="{DDA96129-BF57-0948-ABC3-BF2268BE71B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85571" y="4104467"/>
            <a:ext cx="7467600" cy="1509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标题 1">
            <a:extLst>
              <a:ext uri="{FF2B5EF4-FFF2-40B4-BE49-F238E27FC236}">
                <a16:creationId xmlns:a16="http://schemas.microsoft.com/office/drawing/2014/main" id="{4D6AEE3C-B48F-ED4A-967B-018BC7E4333B}"/>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8" name="Rectangle 2">
            <a:extLst>
              <a:ext uri="{FF2B5EF4-FFF2-40B4-BE49-F238E27FC236}">
                <a16:creationId xmlns:a16="http://schemas.microsoft.com/office/drawing/2014/main" id="{B8D03E8C-2CDC-BD46-89F0-CD89E97E15DB}"/>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（二）</a:t>
            </a:r>
            <a:r>
              <a:rPr lang="zh-Hans" altLang="en-US" sz="2800" dirty="0">
                <a:solidFill>
                  <a:srgbClr val="FF0000"/>
                </a:solidFill>
              </a:rPr>
              <a:t>用例</a:t>
            </a:r>
            <a:endParaRPr lang="zh-CN" altLang="en-US" sz="2800" dirty="0"/>
          </a:p>
        </p:txBody>
      </p:sp>
    </p:spTree>
    <p:extLst>
      <p:ext uri="{BB962C8B-B14F-4D97-AF65-F5344CB8AC3E}">
        <p14:creationId xmlns:p14="http://schemas.microsoft.com/office/powerpoint/2010/main" val="6627251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a:extLst>
              <a:ext uri="{FF2B5EF4-FFF2-40B4-BE49-F238E27FC236}">
                <a16:creationId xmlns:a16="http://schemas.microsoft.com/office/drawing/2014/main" id="{C5690713-02FA-1C4A-A08C-6768CBF17E16}"/>
              </a:ext>
            </a:extLst>
          </p:cNvPr>
          <p:cNvSpPr>
            <a:spLocks noGrp="1" noChangeArrowheads="1"/>
          </p:cNvSpPr>
          <p:nvPr>
            <p:ph type="body" idx="1"/>
          </p:nvPr>
        </p:nvSpPr>
        <p:spPr>
          <a:xfrm>
            <a:off x="609600" y="1685441"/>
            <a:ext cx="8229600" cy="4987925"/>
          </a:xfrm>
        </p:spPr>
        <p:txBody>
          <a:bodyPr/>
          <a:lstStyle/>
          <a:p>
            <a:r>
              <a:rPr lang="zh-CN" altLang="en-US" sz="2800" dirty="0"/>
              <a:t>用例识别</a:t>
            </a:r>
            <a:endParaRPr lang="en-US" altLang="zh-CN" sz="2800" dirty="0"/>
          </a:p>
          <a:p>
            <a:pPr marL="0" indent="0">
              <a:buNone/>
            </a:pPr>
            <a:r>
              <a:rPr lang="zh-Hans" altLang="en-US" sz="2400" b="1" dirty="0"/>
              <a:t>    </a:t>
            </a:r>
            <a:r>
              <a:rPr lang="zh-CN" altLang="en-US" sz="2400" b="1" dirty="0"/>
              <a:t>识别用例最好的方法就是从分析系统的参与者开始，考虑每个参与者是如何使用系统的</a:t>
            </a:r>
            <a:r>
              <a:rPr lang="zh-CN" altLang="en-US" b="1" dirty="0"/>
              <a:t>。 </a:t>
            </a:r>
          </a:p>
          <a:p>
            <a:pPr eaLnBrk="1" hangingPunct="1"/>
            <a:endParaRPr lang="en-US" altLang="zh-CN" dirty="0"/>
          </a:p>
        </p:txBody>
      </p:sp>
      <p:pic>
        <p:nvPicPr>
          <p:cNvPr id="25604" name="Picture 4">
            <a:extLst>
              <a:ext uri="{FF2B5EF4-FFF2-40B4-BE49-F238E27FC236}">
                <a16:creationId xmlns:a16="http://schemas.microsoft.com/office/drawing/2014/main" id="{B760AFBE-B0DD-454B-AD39-9C4DCF458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268" y="3240156"/>
            <a:ext cx="5904262" cy="317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68BB30B0-1286-C44F-956A-857A3C0A66FE}"/>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6" name="Rectangle 2">
            <a:extLst>
              <a:ext uri="{FF2B5EF4-FFF2-40B4-BE49-F238E27FC236}">
                <a16:creationId xmlns:a16="http://schemas.microsoft.com/office/drawing/2014/main" id="{DFEF0429-A650-3F44-8EAB-DE5CFCAE890B}"/>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（二）</a:t>
            </a:r>
            <a:r>
              <a:rPr lang="zh-Hans" altLang="en-US" sz="2800" dirty="0">
                <a:solidFill>
                  <a:srgbClr val="FF0000"/>
                </a:solidFill>
              </a:rPr>
              <a:t>用例</a:t>
            </a:r>
            <a:endParaRPr lang="zh-CN" altLang="en-US" sz="2800" dirty="0"/>
          </a:p>
        </p:txBody>
      </p:sp>
    </p:spTree>
    <p:extLst>
      <p:ext uri="{BB962C8B-B14F-4D97-AF65-F5344CB8AC3E}">
        <p14:creationId xmlns:p14="http://schemas.microsoft.com/office/powerpoint/2010/main" val="2979806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563EE9C5-A06D-8145-A927-5CECE824786A}"/>
              </a:ext>
            </a:extLst>
          </p:cNvPr>
          <p:cNvSpPr>
            <a:spLocks noGrp="1" noChangeArrowheads="1"/>
          </p:cNvSpPr>
          <p:nvPr>
            <p:ph type="title"/>
          </p:nvPr>
        </p:nvSpPr>
        <p:spPr>
          <a:xfrm>
            <a:off x="304800" y="1248260"/>
            <a:ext cx="7543800" cy="1295400"/>
          </a:xfrm>
        </p:spPr>
        <p:txBody>
          <a:bodyPr/>
          <a:lstStyle/>
          <a:p>
            <a:pPr eaLnBrk="1" hangingPunct="1"/>
            <a:r>
              <a:rPr lang="zh-CN" altLang="en-US" sz="2800" dirty="0">
                <a:solidFill>
                  <a:schemeClr val="tx1"/>
                </a:solidFill>
              </a:rPr>
              <a:t>以自动提款机</a:t>
            </a:r>
            <a:r>
              <a:rPr lang="en-US" altLang="zh-CN" sz="2800" dirty="0">
                <a:solidFill>
                  <a:schemeClr val="tx1"/>
                </a:solidFill>
              </a:rPr>
              <a:t>(ATM)</a:t>
            </a:r>
            <a:r>
              <a:rPr lang="zh-CN" altLang="en-US" sz="2800" dirty="0">
                <a:solidFill>
                  <a:schemeClr val="tx1"/>
                </a:solidFill>
              </a:rPr>
              <a:t>本身为系统边界的用例图</a:t>
            </a:r>
          </a:p>
        </p:txBody>
      </p:sp>
      <p:sp>
        <p:nvSpPr>
          <p:cNvPr id="26627" name="Rectangle 3">
            <a:extLst>
              <a:ext uri="{FF2B5EF4-FFF2-40B4-BE49-F238E27FC236}">
                <a16:creationId xmlns:a16="http://schemas.microsoft.com/office/drawing/2014/main" id="{EEC41B3B-801C-A24E-8EBB-4C73B87BE850}"/>
              </a:ext>
            </a:extLst>
          </p:cNvPr>
          <p:cNvSpPr>
            <a:spLocks noGrp="1" noChangeArrowheads="1"/>
          </p:cNvSpPr>
          <p:nvPr>
            <p:ph type="body" idx="1"/>
          </p:nvPr>
        </p:nvSpPr>
        <p:spPr/>
        <p:txBody>
          <a:bodyPr/>
          <a:lstStyle/>
          <a:p>
            <a:pPr eaLnBrk="1" hangingPunct="1"/>
            <a:endParaRPr lang="zh-CN" altLang="zh-CN"/>
          </a:p>
        </p:txBody>
      </p:sp>
      <p:pic>
        <p:nvPicPr>
          <p:cNvPr id="26628" name="Picture 4">
            <a:extLst>
              <a:ext uri="{FF2B5EF4-FFF2-40B4-BE49-F238E27FC236}">
                <a16:creationId xmlns:a16="http://schemas.microsoft.com/office/drawing/2014/main" id="{70DCE280-5CC6-3D40-964A-106495D86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78038"/>
            <a:ext cx="883920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18F37D27-4977-AB4B-9471-5B5EE49C21FC}"/>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7" name="Rectangle 2">
            <a:extLst>
              <a:ext uri="{FF2B5EF4-FFF2-40B4-BE49-F238E27FC236}">
                <a16:creationId xmlns:a16="http://schemas.microsoft.com/office/drawing/2014/main" id="{012EF843-F809-A649-A43C-82852BA81FF7}"/>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（二）</a:t>
            </a:r>
            <a:r>
              <a:rPr lang="zh-Hans" altLang="en-US" sz="2800" dirty="0">
                <a:solidFill>
                  <a:srgbClr val="FF0000"/>
                </a:solidFill>
              </a:rPr>
              <a:t>用例</a:t>
            </a:r>
            <a:endParaRPr lang="zh-CN" altLang="en-US" sz="2800" dirty="0"/>
          </a:p>
        </p:txBody>
      </p:sp>
    </p:spTree>
    <p:extLst>
      <p:ext uri="{BB962C8B-B14F-4D97-AF65-F5344CB8AC3E}">
        <p14:creationId xmlns:p14="http://schemas.microsoft.com/office/powerpoint/2010/main" val="21607245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18F37D27-4977-AB4B-9471-5B5EE49C21FC}"/>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7" name="Rectangle 2">
            <a:extLst>
              <a:ext uri="{FF2B5EF4-FFF2-40B4-BE49-F238E27FC236}">
                <a16:creationId xmlns:a16="http://schemas.microsoft.com/office/drawing/2014/main" id="{012EF843-F809-A649-A43C-82852BA81FF7}"/>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（三）</a:t>
            </a:r>
            <a:r>
              <a:rPr lang="zh-Hans" altLang="en-US" sz="2800" dirty="0">
                <a:solidFill>
                  <a:srgbClr val="FF0000"/>
                </a:solidFill>
              </a:rPr>
              <a:t>系统边界</a:t>
            </a:r>
            <a:endParaRPr lang="zh-CN" altLang="en-US" sz="2800" dirty="0"/>
          </a:p>
        </p:txBody>
      </p:sp>
      <p:sp>
        <p:nvSpPr>
          <p:cNvPr id="9" name="Rectangle 3">
            <a:extLst>
              <a:ext uri="{FF2B5EF4-FFF2-40B4-BE49-F238E27FC236}">
                <a16:creationId xmlns:a16="http://schemas.microsoft.com/office/drawing/2014/main" id="{9D513060-C43C-BC42-80AF-E25A63096DFF}"/>
              </a:ext>
            </a:extLst>
          </p:cNvPr>
          <p:cNvSpPr txBox="1">
            <a:spLocks noChangeArrowheads="1"/>
          </p:cNvSpPr>
          <p:nvPr/>
        </p:nvSpPr>
        <p:spPr>
          <a:xfrm>
            <a:off x="447471" y="1739890"/>
            <a:ext cx="8229600" cy="1983030"/>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a:lnSpc>
                <a:spcPct val="120000"/>
              </a:lnSpc>
            </a:pPr>
            <a:r>
              <a:rPr kumimoji="1" lang="zh-CN" altLang="en-US" sz="2400" b="1" dirty="0">
                <a:solidFill>
                  <a:srgbClr val="0000CC"/>
                </a:solidFill>
                <a:ea typeface="黑体" panose="02010609060101010101" pitchFamily="49" charset="-122"/>
              </a:rPr>
              <a:t>在项目开发过程中，边界是一个非常重要的概念。这里说的系统边界是指系统与系统之间的界限</a:t>
            </a:r>
            <a:r>
              <a:rPr kumimoji="1" lang="zh-CN" altLang="en-US" sz="2400" dirty="0"/>
              <a:t>。通常我们所说的系统可以认为是由一系列的相互作用的元素形成的具有特定功能的有机整体。</a:t>
            </a:r>
          </a:p>
          <a:p>
            <a:endParaRPr kumimoji="1" lang="en-US" altLang="zh-CN" dirty="0"/>
          </a:p>
        </p:txBody>
      </p:sp>
      <p:pic>
        <p:nvPicPr>
          <p:cNvPr id="10" name="Picture 4">
            <a:extLst>
              <a:ext uri="{FF2B5EF4-FFF2-40B4-BE49-F238E27FC236}">
                <a16:creationId xmlns:a16="http://schemas.microsoft.com/office/drawing/2014/main" id="{4C191BBF-8452-E745-AC21-9AD65356F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984" y="3969082"/>
            <a:ext cx="1992312" cy="23749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09600" y="3708727"/>
            <a:ext cx="5277468" cy="2751522"/>
          </a:xfrm>
          <a:prstGeom prst="rect">
            <a:avLst/>
          </a:prstGeom>
        </p:spPr>
        <p:txBody>
          <a:bodyPr wrap="square">
            <a:spAutoFit/>
          </a:bodyPr>
          <a:lstStyle/>
          <a:p>
            <a:pPr>
              <a:lnSpc>
                <a:spcPct val="120000"/>
              </a:lnSpc>
            </a:pPr>
            <a:r>
              <a:rPr kumimoji="1" lang="zh-CN" altLang="en-US" sz="2400" dirty="0"/>
              <a:t>系统同时又是相对的，一个系统本身又可以是另一个更大系统的组成部分，因此，系统与系统之间需要使用系统边界进行区分开来。我们把系统边界以外的同系统相关联的其他部分，称之为系统环境。</a:t>
            </a:r>
          </a:p>
        </p:txBody>
      </p:sp>
    </p:spTree>
    <p:extLst>
      <p:ext uri="{BB962C8B-B14F-4D97-AF65-F5344CB8AC3E}">
        <p14:creationId xmlns:p14="http://schemas.microsoft.com/office/powerpoint/2010/main" val="28531682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18F37D27-4977-AB4B-9471-5B5EE49C21FC}"/>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7" name="Rectangle 2">
            <a:extLst>
              <a:ext uri="{FF2B5EF4-FFF2-40B4-BE49-F238E27FC236}">
                <a16:creationId xmlns:a16="http://schemas.microsoft.com/office/drawing/2014/main" id="{012EF843-F809-A649-A43C-82852BA81FF7}"/>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（三）</a:t>
            </a:r>
            <a:r>
              <a:rPr lang="zh-Hans" altLang="en-US" sz="2800" dirty="0">
                <a:solidFill>
                  <a:srgbClr val="FF0000"/>
                </a:solidFill>
              </a:rPr>
              <a:t>系统边界</a:t>
            </a:r>
            <a:endParaRPr lang="zh-CN" altLang="en-US" sz="2800" dirty="0"/>
          </a:p>
        </p:txBody>
      </p:sp>
      <p:sp>
        <p:nvSpPr>
          <p:cNvPr id="8" name="Rectangle 3">
            <a:extLst>
              <a:ext uri="{FF2B5EF4-FFF2-40B4-BE49-F238E27FC236}">
                <a16:creationId xmlns:a16="http://schemas.microsoft.com/office/drawing/2014/main" id="{9BC41759-743D-9E4D-9BD7-6EEA864F27DB}"/>
              </a:ext>
            </a:extLst>
          </p:cNvPr>
          <p:cNvSpPr txBox="1">
            <a:spLocks noChangeArrowheads="1"/>
          </p:cNvSpPr>
          <p:nvPr/>
        </p:nvSpPr>
        <p:spPr>
          <a:xfrm>
            <a:off x="685800" y="1882869"/>
            <a:ext cx="7772400" cy="1660178"/>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dirty="0">
                <a:solidFill>
                  <a:srgbClr val="FF0000"/>
                </a:solidFill>
              </a:rPr>
              <a:t>把什么作为一个用例，前提是你事先划定了一个边界</a:t>
            </a:r>
            <a:r>
              <a:rPr lang="zh-CN" altLang="en-US" sz="2400" dirty="0"/>
              <a:t>。站在边界外的是</a:t>
            </a:r>
            <a:r>
              <a:rPr lang="en-US" altLang="zh-CN" sz="2400" dirty="0"/>
              <a:t>actor</a:t>
            </a:r>
            <a:r>
              <a:rPr lang="zh-CN" altLang="en-US" sz="2400" dirty="0"/>
              <a:t>，边界内的是用例</a:t>
            </a:r>
            <a:r>
              <a:rPr lang="zh-CN" altLang="en-US" sz="2400" dirty="0" smtClean="0"/>
              <a:t>。</a:t>
            </a:r>
            <a:endParaRPr lang="en-US" altLang="zh-CN" sz="2400" dirty="0" smtClean="0"/>
          </a:p>
          <a:p>
            <a:r>
              <a:rPr lang="zh-CN" altLang="en-US" sz="2400" dirty="0" smtClean="0"/>
              <a:t>边界</a:t>
            </a:r>
            <a:r>
              <a:rPr lang="zh-CN" altLang="en-US" sz="2400" dirty="0"/>
              <a:t>是很重要的。它决定了你的视角和能够得出的结果。例如，对于站在笼子外的你来看，笼子里的猴子是用例，而如果笼子里的猴子来看，用例就是你了。这是视角不同。</a:t>
            </a:r>
          </a:p>
        </p:txBody>
      </p:sp>
      <p:sp>
        <p:nvSpPr>
          <p:cNvPr id="11" name="Rectangle 3">
            <a:extLst>
              <a:ext uri="{FF2B5EF4-FFF2-40B4-BE49-F238E27FC236}">
                <a16:creationId xmlns:a16="http://schemas.microsoft.com/office/drawing/2014/main" id="{67A5D10A-BC72-7F47-AE3C-3D2F1DB00B95}"/>
              </a:ext>
            </a:extLst>
          </p:cNvPr>
          <p:cNvSpPr txBox="1">
            <a:spLocks noChangeArrowheads="1"/>
          </p:cNvSpPr>
          <p:nvPr/>
        </p:nvSpPr>
        <p:spPr>
          <a:xfrm>
            <a:off x="685800" y="4163104"/>
            <a:ext cx="7772400" cy="2247635"/>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dirty="0">
                <a:solidFill>
                  <a:srgbClr val="FF0000"/>
                </a:solidFill>
              </a:rPr>
              <a:t>边界同时可以决定粒度</a:t>
            </a:r>
            <a:r>
              <a:rPr lang="zh-CN" altLang="en-US" sz="2400" dirty="0" smtClean="0">
                <a:solidFill>
                  <a:srgbClr val="FF0000"/>
                </a:solidFill>
              </a:rPr>
              <a:t>。</a:t>
            </a:r>
            <a:endParaRPr lang="en-US" altLang="zh-CN" sz="2400" dirty="0" smtClean="0">
              <a:solidFill>
                <a:srgbClr val="FF0000"/>
              </a:solidFill>
            </a:endParaRPr>
          </a:p>
          <a:p>
            <a:r>
              <a:rPr lang="zh-CN" altLang="en-US" sz="2400" dirty="0" smtClean="0"/>
              <a:t>比如</a:t>
            </a:r>
            <a:r>
              <a:rPr lang="zh-CN" altLang="en-US" sz="2400" dirty="0"/>
              <a:t>，你站在汽车外时，你看到的东西是车体大小，颜色。你在汽车里时，你看到的是仪表盘，方向盘。当把仪表盘拆开，你看到的是电路，显示版</a:t>
            </a:r>
            <a:r>
              <a:rPr lang="en-US" altLang="zh-CN" sz="2400" dirty="0"/>
              <a:t>...</a:t>
            </a:r>
            <a:br>
              <a:rPr lang="en-US" altLang="zh-CN" sz="2400" dirty="0"/>
            </a:br>
            <a:r>
              <a:rPr lang="zh-CN" altLang="en-US" sz="2400" dirty="0"/>
              <a:t>用例获得也是同样道理，哪些是</a:t>
            </a:r>
            <a:r>
              <a:rPr lang="en-US" altLang="zh-CN" sz="2400" dirty="0"/>
              <a:t>actor</a:t>
            </a:r>
            <a:r>
              <a:rPr lang="zh-CN" altLang="en-US" sz="2400" dirty="0"/>
              <a:t>，哪些是用例，粒度如何，取决于你对于边界的认定</a:t>
            </a:r>
          </a:p>
          <a:p>
            <a:endParaRPr lang="en-US" altLang="zh-CN" sz="2400" dirty="0"/>
          </a:p>
        </p:txBody>
      </p:sp>
    </p:spTree>
    <p:extLst>
      <p:ext uri="{BB962C8B-B14F-4D97-AF65-F5344CB8AC3E}">
        <p14:creationId xmlns:p14="http://schemas.microsoft.com/office/powerpoint/2010/main" val="35256424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18F37D27-4977-AB4B-9471-5B5EE49C21FC}"/>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7" name="Rectangle 2">
            <a:extLst>
              <a:ext uri="{FF2B5EF4-FFF2-40B4-BE49-F238E27FC236}">
                <a16:creationId xmlns:a16="http://schemas.microsoft.com/office/drawing/2014/main" id="{012EF843-F809-A649-A43C-82852BA81FF7}"/>
              </a:ext>
            </a:extLst>
          </p:cNvPr>
          <p:cNvSpPr txBox="1">
            <a:spLocks noChangeArrowheads="1"/>
          </p:cNvSpPr>
          <p:nvPr/>
        </p:nvSpPr>
        <p:spPr>
          <a:xfrm>
            <a:off x="407715" y="948063"/>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（三）</a:t>
            </a:r>
            <a:r>
              <a:rPr lang="zh-Hans" altLang="en-US" sz="2800" dirty="0">
                <a:solidFill>
                  <a:srgbClr val="FF0000"/>
                </a:solidFill>
              </a:rPr>
              <a:t>系统边界</a:t>
            </a:r>
            <a:endParaRPr lang="zh-CN" altLang="en-US" sz="2800" dirty="0"/>
          </a:p>
        </p:txBody>
      </p:sp>
      <p:sp>
        <p:nvSpPr>
          <p:cNvPr id="8" name="Rectangle 3">
            <a:extLst>
              <a:ext uri="{FF2B5EF4-FFF2-40B4-BE49-F238E27FC236}">
                <a16:creationId xmlns:a16="http://schemas.microsoft.com/office/drawing/2014/main" id="{0CB4A402-ED91-4745-85E0-4F1FC71DC0A4}"/>
              </a:ext>
            </a:extLst>
          </p:cNvPr>
          <p:cNvSpPr txBox="1">
            <a:spLocks noChangeArrowheads="1"/>
          </p:cNvSpPr>
          <p:nvPr/>
        </p:nvSpPr>
        <p:spPr>
          <a:xfrm>
            <a:off x="300743" y="1453046"/>
            <a:ext cx="4800389" cy="4724400"/>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en-US" altLang="zh-CN" sz="2400" dirty="0"/>
              <a:t>1.</a:t>
            </a:r>
            <a:r>
              <a:rPr lang="zh-CN" altLang="en-US" sz="2400" dirty="0"/>
              <a:t>系统边界</a:t>
            </a:r>
            <a:endParaRPr lang="zh-CN" altLang="en-US" sz="2400" dirty="0">
              <a:latin typeface="Times New Roman" panose="02020603050405020304" pitchFamily="18" charset="0"/>
            </a:endParaRPr>
          </a:p>
          <a:p>
            <a:r>
              <a:rPr lang="zh-CN" altLang="en-US" sz="2400" dirty="0"/>
              <a:t>从</a:t>
            </a:r>
            <a:r>
              <a:rPr lang="zh-CN" altLang="en-US" sz="2400" dirty="0" smtClean="0"/>
              <a:t>图中</a:t>
            </a:r>
            <a:r>
              <a:rPr lang="zh-CN" altLang="en-US" sz="2400" dirty="0"/>
              <a:t>可以看到有一个方框，所有的用例都在这个方框内，而且它还有个名字：棋牌馆管理系统。在</a:t>
            </a:r>
            <a:r>
              <a:rPr lang="en-US" altLang="zh-CN" sz="2400" dirty="0"/>
              <a:t>UML</a:t>
            </a:r>
            <a:r>
              <a:rPr lang="zh-CN" altLang="en-US" sz="2400" dirty="0"/>
              <a:t>表示法中，这个方框称为</a:t>
            </a:r>
            <a:r>
              <a:rPr lang="zh-CN" altLang="en-US" sz="2400" dirty="0">
                <a:latin typeface="宋体" panose="02010600030101010101" pitchFamily="2" charset="-122"/>
              </a:rPr>
              <a:t>”</a:t>
            </a:r>
            <a:r>
              <a:rPr lang="zh-CN" altLang="en-US" sz="2400" dirty="0"/>
              <a:t>系统边界</a:t>
            </a:r>
            <a:r>
              <a:rPr lang="zh-CN" altLang="en-US" sz="2400" dirty="0">
                <a:latin typeface="宋体" panose="02010600030101010101" pitchFamily="2" charset="-122"/>
              </a:rPr>
              <a:t>”</a:t>
            </a:r>
            <a:r>
              <a:rPr lang="zh-CN" altLang="en-US" sz="2400" dirty="0"/>
              <a:t>，也叫做</a:t>
            </a:r>
            <a:r>
              <a:rPr lang="zh-CN" altLang="en-US" sz="2400" dirty="0">
                <a:latin typeface="宋体" panose="02010600030101010101" pitchFamily="2" charset="-122"/>
              </a:rPr>
              <a:t>“</a:t>
            </a:r>
            <a:r>
              <a:rPr lang="zh-CN" altLang="en-US" sz="2400" dirty="0"/>
              <a:t>系统范围</a:t>
            </a:r>
            <a:r>
              <a:rPr lang="zh-CN" altLang="en-US" sz="2400" dirty="0">
                <a:latin typeface="宋体" panose="02010600030101010101" pitchFamily="2" charset="-122"/>
              </a:rPr>
              <a:t>”</a:t>
            </a:r>
            <a:r>
              <a:rPr lang="zh-CN" altLang="en-US" sz="2400" dirty="0"/>
              <a:t>，他用来定义系统的界限，系统的用例都置于其中，参与者则置于边界之外。通过这个系统边界可以很清晰地标识出了系统的范围。</a:t>
            </a:r>
            <a:endParaRPr lang="zh-CN" altLang="en-US" sz="2400" dirty="0">
              <a:latin typeface="Times New Roman" panose="02020603050405020304" pitchFamily="18" charset="0"/>
            </a:endParaRPr>
          </a:p>
          <a:p>
            <a:r>
              <a:rPr lang="zh-CN" altLang="en-US" sz="2400" dirty="0"/>
              <a:t>例如，</a:t>
            </a:r>
            <a:r>
              <a:rPr lang="zh-CN" altLang="en-US" sz="2400" dirty="0" smtClean="0"/>
              <a:t>图中</a:t>
            </a:r>
            <a:r>
              <a:rPr lang="zh-CN" altLang="en-US" sz="2400" dirty="0"/>
              <a:t>也明确地指出了该系统在处理银行卡结帐时将通过系统外的</a:t>
            </a:r>
            <a:r>
              <a:rPr lang="zh-CN" altLang="en-US" sz="2400" dirty="0">
                <a:latin typeface="宋体" panose="02010600030101010101" pitchFamily="2" charset="-122"/>
              </a:rPr>
              <a:t>“</a:t>
            </a:r>
            <a:r>
              <a:rPr lang="zh-CN" altLang="en-US" sz="2400" dirty="0"/>
              <a:t>银联</a:t>
            </a:r>
            <a:r>
              <a:rPr lang="en-US" altLang="zh-CN" sz="2400" dirty="0"/>
              <a:t>POS</a:t>
            </a:r>
            <a:r>
              <a:rPr lang="zh-CN" altLang="en-US" sz="2400" dirty="0"/>
              <a:t>系统</a:t>
            </a:r>
            <a:r>
              <a:rPr lang="zh-CN" altLang="en-US" sz="2400" dirty="0">
                <a:latin typeface="宋体" panose="02010600030101010101" pitchFamily="2" charset="-122"/>
              </a:rPr>
              <a:t>”</a:t>
            </a:r>
            <a:r>
              <a:rPr lang="zh-CN" altLang="en-US" sz="2400" dirty="0"/>
              <a:t>来完成，该系统是位于</a:t>
            </a:r>
            <a:r>
              <a:rPr lang="zh-CN" altLang="en-US" sz="2400" dirty="0">
                <a:latin typeface="宋体" panose="02010600030101010101" pitchFamily="2" charset="-122"/>
              </a:rPr>
              <a:t>“</a:t>
            </a:r>
            <a:r>
              <a:rPr lang="zh-CN" altLang="en-US" sz="2400" dirty="0"/>
              <a:t>棋牌馆管理系统</a:t>
            </a:r>
            <a:r>
              <a:rPr lang="zh-CN" altLang="en-US" sz="2400" dirty="0">
                <a:latin typeface="宋体" panose="02010600030101010101" pitchFamily="2" charset="-122"/>
              </a:rPr>
              <a:t>”</a:t>
            </a:r>
            <a:r>
              <a:rPr lang="zh-CN" altLang="en-US" sz="2400" dirty="0"/>
              <a:t>外的。因此，</a:t>
            </a:r>
            <a:r>
              <a:rPr lang="zh-CN" altLang="en-US" sz="2400" dirty="0">
                <a:latin typeface="宋体" panose="02010600030101010101" pitchFamily="2" charset="-122"/>
              </a:rPr>
              <a:t>“</a:t>
            </a:r>
            <a:r>
              <a:rPr lang="zh-CN" altLang="en-US" sz="2400" dirty="0"/>
              <a:t>银联</a:t>
            </a:r>
            <a:r>
              <a:rPr lang="en-US" altLang="zh-CN" sz="2400" dirty="0"/>
              <a:t>POS</a:t>
            </a:r>
            <a:r>
              <a:rPr lang="zh-CN" altLang="en-US" sz="2400" dirty="0"/>
              <a:t>系统</a:t>
            </a:r>
            <a:r>
              <a:rPr lang="zh-CN" altLang="en-US" sz="2400" dirty="0">
                <a:latin typeface="宋体" panose="02010600030101010101" pitchFamily="2" charset="-122"/>
              </a:rPr>
              <a:t>”</a:t>
            </a:r>
            <a:r>
              <a:rPr lang="zh-CN" altLang="en-US" sz="2400" dirty="0"/>
              <a:t>也是参与者。</a:t>
            </a:r>
          </a:p>
        </p:txBody>
      </p:sp>
      <p:pic>
        <p:nvPicPr>
          <p:cNvPr id="11" name="Picture 4">
            <a:extLst>
              <a:ext uri="{FF2B5EF4-FFF2-40B4-BE49-F238E27FC236}">
                <a16:creationId xmlns:a16="http://schemas.microsoft.com/office/drawing/2014/main" id="{E26177EA-A7CB-4747-AC63-E5193951D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160" y="1544599"/>
            <a:ext cx="4407070" cy="4742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5112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C7A99B0F-D652-E547-AE93-D724EB8704E4}"/>
              </a:ext>
            </a:extLst>
          </p:cNvPr>
          <p:cNvSpPr>
            <a:spLocks noGrp="1" noChangeArrowheads="1"/>
          </p:cNvSpPr>
          <p:nvPr>
            <p:ph type="body" idx="1"/>
          </p:nvPr>
        </p:nvSpPr>
        <p:spPr/>
        <p:txBody>
          <a:bodyPr/>
          <a:lstStyle/>
          <a:p>
            <a:pPr eaLnBrk="1" hangingPunct="1"/>
            <a:endParaRPr lang="en-US" altLang="zh-CN"/>
          </a:p>
          <a:p>
            <a:pPr eaLnBrk="1" hangingPunct="1"/>
            <a:endParaRPr lang="en-US" altLang="zh-CN"/>
          </a:p>
        </p:txBody>
      </p:sp>
      <p:pic>
        <p:nvPicPr>
          <p:cNvPr id="27652" name="Picture 4">
            <a:extLst>
              <a:ext uri="{FF2B5EF4-FFF2-40B4-BE49-F238E27FC236}">
                <a16:creationId xmlns:a16="http://schemas.microsoft.com/office/drawing/2014/main" id="{D020C1C1-41DC-F643-8E2A-7172888E9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485" y="2047460"/>
            <a:ext cx="6340728" cy="2600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AutoShape 6">
            <a:extLst>
              <a:ext uri="{FF2B5EF4-FFF2-40B4-BE49-F238E27FC236}">
                <a16:creationId xmlns:a16="http://schemas.microsoft.com/office/drawing/2014/main" id="{D80DB0DA-611A-0545-92F7-CAE8C93BAF77}"/>
              </a:ext>
            </a:extLst>
          </p:cNvPr>
          <p:cNvSpPr>
            <a:spLocks noChangeArrowheads="1"/>
          </p:cNvSpPr>
          <p:nvPr/>
        </p:nvSpPr>
        <p:spPr bwMode="auto">
          <a:xfrm>
            <a:off x="7696200" y="2650435"/>
            <a:ext cx="1447800" cy="914400"/>
          </a:xfrm>
          <a:prstGeom prst="wedgeRectCallout">
            <a:avLst>
              <a:gd name="adj1" fmla="val -89045"/>
              <a:gd name="adj2" fmla="val 14110"/>
            </a:avLst>
          </a:prstGeom>
          <a:solidFill>
            <a:schemeClr val="accent1"/>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t>依赖关系</a:t>
            </a:r>
          </a:p>
        </p:txBody>
      </p:sp>
      <p:sp>
        <p:nvSpPr>
          <p:cNvPr id="27654" name="AutoShape 7">
            <a:extLst>
              <a:ext uri="{FF2B5EF4-FFF2-40B4-BE49-F238E27FC236}">
                <a16:creationId xmlns:a16="http://schemas.microsoft.com/office/drawing/2014/main" id="{3128999F-03FF-0742-94F4-562FE7042295}"/>
              </a:ext>
            </a:extLst>
          </p:cNvPr>
          <p:cNvSpPr>
            <a:spLocks noChangeArrowheads="1"/>
          </p:cNvSpPr>
          <p:nvPr/>
        </p:nvSpPr>
        <p:spPr bwMode="auto">
          <a:xfrm>
            <a:off x="266700" y="4722147"/>
            <a:ext cx="8610600" cy="1833822"/>
          </a:xfrm>
          <a:prstGeom prst="wedgeRectCallout">
            <a:avLst>
              <a:gd name="adj1" fmla="val -39991"/>
              <a:gd name="adj2" fmla="val -10218"/>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FF0000"/>
                </a:solidFill>
              </a:rPr>
              <a:t>注意：</a:t>
            </a:r>
          </a:p>
          <a:p>
            <a:pPr>
              <a:buFontTx/>
              <a:buChar char="•"/>
            </a:pPr>
            <a:r>
              <a:rPr lang="zh-CN" altLang="en-US" sz="2400" b="1" dirty="0" smtClean="0"/>
              <a:t>这里没有实现关系。主要是关联、依赖、泛化的关系。</a:t>
            </a:r>
          </a:p>
          <a:p>
            <a:pPr eaLnBrk="1" hangingPunct="1">
              <a:buFontTx/>
              <a:buChar char="•"/>
            </a:pPr>
            <a:r>
              <a:rPr lang="zh-CN" altLang="en-US" sz="2400" b="1" dirty="0" smtClean="0"/>
              <a:t>关联指参与者与用例之间的关系</a:t>
            </a:r>
          </a:p>
          <a:p>
            <a:pPr eaLnBrk="1" hangingPunct="1">
              <a:buFontTx/>
              <a:buChar char="•"/>
            </a:pPr>
            <a:r>
              <a:rPr lang="zh-CN" altLang="en-US" sz="2400" b="1" dirty="0" smtClean="0"/>
              <a:t>包含</a:t>
            </a:r>
            <a:r>
              <a:rPr lang="zh-CN" altLang="en-US" sz="2400" b="1" dirty="0"/>
              <a:t>、扩展、泛化指用例之间的关系</a:t>
            </a:r>
          </a:p>
          <a:p>
            <a:pPr eaLnBrk="1" hangingPunct="1">
              <a:buFontTx/>
              <a:buChar char="•"/>
            </a:pPr>
            <a:r>
              <a:rPr lang="zh-CN" altLang="en-US" sz="2400" b="1" dirty="0"/>
              <a:t>泛化即可以用于参与者之间的关系，也能用于用例之间的关系。</a:t>
            </a:r>
          </a:p>
        </p:txBody>
      </p:sp>
      <p:sp>
        <p:nvSpPr>
          <p:cNvPr id="7" name="标题 1">
            <a:extLst>
              <a:ext uri="{FF2B5EF4-FFF2-40B4-BE49-F238E27FC236}">
                <a16:creationId xmlns:a16="http://schemas.microsoft.com/office/drawing/2014/main" id="{8C705C0A-1260-7D47-8201-07076A8FCBE9}"/>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8" name="Rectangle 2">
            <a:extLst>
              <a:ext uri="{FF2B5EF4-FFF2-40B4-BE49-F238E27FC236}">
                <a16:creationId xmlns:a16="http://schemas.microsoft.com/office/drawing/2014/main" id="{088A7B36-58F3-F04A-8BF0-BA978651CE6E}"/>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endParaRPr lang="zh-CN" altLang="en-US" sz="2800" dirty="0"/>
          </a:p>
        </p:txBody>
      </p:sp>
    </p:spTree>
    <p:extLst>
      <p:ext uri="{BB962C8B-B14F-4D97-AF65-F5344CB8AC3E}">
        <p14:creationId xmlns:p14="http://schemas.microsoft.com/office/powerpoint/2010/main" val="34137865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F2F074A-579E-1340-813C-B603434A8613}"/>
              </a:ext>
            </a:extLst>
          </p:cNvPr>
          <p:cNvSpPr>
            <a:spLocks noGrp="1" noChangeArrowheads="1"/>
          </p:cNvSpPr>
          <p:nvPr>
            <p:ph type="title"/>
          </p:nvPr>
        </p:nvSpPr>
        <p:spPr>
          <a:xfrm>
            <a:off x="-20266" y="1166923"/>
            <a:ext cx="7543800" cy="639763"/>
          </a:xfrm>
        </p:spPr>
        <p:txBody>
          <a:bodyPr/>
          <a:lstStyle/>
          <a:p>
            <a:pPr eaLnBrk="1" hangingPunct="1"/>
            <a:r>
              <a:rPr lang="zh-CN" altLang="en-US" sz="2800" dirty="0"/>
              <a:t>大多数项目失败的原因就在于需求不明确</a:t>
            </a:r>
          </a:p>
        </p:txBody>
      </p:sp>
      <p:pic>
        <p:nvPicPr>
          <p:cNvPr id="4099" name="Picture 5">
            <a:extLst>
              <a:ext uri="{FF2B5EF4-FFF2-40B4-BE49-F238E27FC236}">
                <a16:creationId xmlns:a16="http://schemas.microsoft.com/office/drawing/2014/main" id="{FD2D11A9-9633-FC43-A9CB-70A0F1EF5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328" y="1718259"/>
            <a:ext cx="5306438" cy="286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7">
            <a:extLst>
              <a:ext uri="{FF2B5EF4-FFF2-40B4-BE49-F238E27FC236}">
                <a16:creationId xmlns:a16="http://schemas.microsoft.com/office/drawing/2014/main" id="{5CCBA739-C54E-EE43-8A76-5B6BC4563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604" y="1292225"/>
            <a:ext cx="2209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8">
            <a:extLst>
              <a:ext uri="{FF2B5EF4-FFF2-40B4-BE49-F238E27FC236}">
                <a16:creationId xmlns:a16="http://schemas.microsoft.com/office/drawing/2014/main" id="{18BF7A76-1EC5-9E40-A6E7-5A6E4E2A4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4600" y="4884907"/>
            <a:ext cx="5148769" cy="1973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AutoShape 9">
            <a:extLst>
              <a:ext uri="{FF2B5EF4-FFF2-40B4-BE49-F238E27FC236}">
                <a16:creationId xmlns:a16="http://schemas.microsoft.com/office/drawing/2014/main" id="{786B1384-AD3B-2547-B5B9-427C76C6ED68}"/>
              </a:ext>
            </a:extLst>
          </p:cNvPr>
          <p:cNvSpPr>
            <a:spLocks noChangeArrowheads="1"/>
          </p:cNvSpPr>
          <p:nvPr/>
        </p:nvSpPr>
        <p:spPr bwMode="auto">
          <a:xfrm>
            <a:off x="3424947" y="4581525"/>
            <a:ext cx="609600" cy="503406"/>
          </a:xfrm>
          <a:prstGeom prst="downArrow">
            <a:avLst>
              <a:gd name="adj1" fmla="val 50000"/>
              <a:gd name="adj2" fmla="val 3437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4103" name="Rectangle 10">
            <a:extLst>
              <a:ext uri="{FF2B5EF4-FFF2-40B4-BE49-F238E27FC236}">
                <a16:creationId xmlns:a16="http://schemas.microsoft.com/office/drawing/2014/main" id="{63103754-A114-ED4F-A9A6-B0B0B7982DBB}"/>
              </a:ext>
            </a:extLst>
          </p:cNvPr>
          <p:cNvSpPr>
            <a:spLocks noChangeArrowheads="1"/>
          </p:cNvSpPr>
          <p:nvPr/>
        </p:nvSpPr>
        <p:spPr bwMode="auto">
          <a:xfrm>
            <a:off x="4495800" y="3848100"/>
            <a:ext cx="2286000" cy="533400"/>
          </a:xfrm>
          <a:prstGeom prst="rect">
            <a:avLst/>
          </a:prstGeom>
          <a:solidFill>
            <a:srgbClr val="CCFFFF">
              <a:alpha val="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8" name="标题 1">
            <a:extLst>
              <a:ext uri="{FF2B5EF4-FFF2-40B4-BE49-F238E27FC236}">
                <a16:creationId xmlns:a16="http://schemas.microsoft.com/office/drawing/2014/main" id="{A5B4D7F1-CD7B-FB47-8DF6-34C889CEEAD6}"/>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一</a:t>
            </a:r>
            <a:r>
              <a:rPr lang="zh-CN" altLang="en-US" dirty="0"/>
              <a:t>、</a:t>
            </a:r>
            <a:r>
              <a:rPr lang="zh-Hans" altLang="en-US" sz="4400" dirty="0">
                <a:solidFill>
                  <a:srgbClr val="0070C0"/>
                </a:solidFill>
              </a:rPr>
              <a:t>用例建模的概念</a:t>
            </a:r>
            <a:endParaRPr lang="zh-CN" altLang="en-US" dirty="0"/>
          </a:p>
        </p:txBody>
      </p:sp>
    </p:spTree>
    <p:extLst>
      <p:ext uri="{BB962C8B-B14F-4D97-AF65-F5344CB8AC3E}">
        <p14:creationId xmlns:p14="http://schemas.microsoft.com/office/powerpoint/2010/main" val="10531119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a:extLst>
              <a:ext uri="{FF2B5EF4-FFF2-40B4-BE49-F238E27FC236}">
                <a16:creationId xmlns:a16="http://schemas.microsoft.com/office/drawing/2014/main" id="{7C9264FD-EEB6-2949-9663-B0E7B5A73907}"/>
              </a:ext>
            </a:extLst>
          </p:cNvPr>
          <p:cNvSpPr>
            <a:spLocks noGrp="1" noChangeArrowheads="1"/>
          </p:cNvSpPr>
          <p:nvPr>
            <p:ph type="body" sz="half" idx="1"/>
          </p:nvPr>
        </p:nvSpPr>
        <p:spPr>
          <a:xfrm>
            <a:off x="457200" y="1577840"/>
            <a:ext cx="8229600" cy="2142641"/>
          </a:xfrm>
        </p:spPr>
        <p:txBody>
          <a:bodyPr>
            <a:normAutofit lnSpcReduction="10000"/>
          </a:bodyPr>
          <a:lstStyle/>
          <a:p>
            <a:pPr eaLnBrk="1" hangingPunct="1"/>
            <a:r>
              <a:rPr lang="zh-CN" altLang="en-US" sz="2400" b="1" dirty="0"/>
              <a:t>表示参与者用例之间进行通信。 </a:t>
            </a:r>
          </a:p>
          <a:p>
            <a:pPr eaLnBrk="1" hangingPunct="1"/>
            <a:r>
              <a:rPr lang="zh-CN" altLang="en-US" sz="2400" b="1" dirty="0">
                <a:solidFill>
                  <a:srgbClr val="000099"/>
                </a:solidFill>
              </a:rPr>
              <a:t>每个用例都有参与者启动，</a:t>
            </a:r>
            <a:r>
              <a:rPr lang="zh-CN" altLang="en-US" sz="2400" b="1" dirty="0" smtClean="0">
                <a:solidFill>
                  <a:srgbClr val="000099"/>
                </a:solidFill>
              </a:rPr>
              <a:t>除了依赖（包含</a:t>
            </a:r>
            <a:r>
              <a:rPr lang="zh-CN" altLang="en-US" sz="2400" b="1" dirty="0">
                <a:solidFill>
                  <a:srgbClr val="000099"/>
                </a:solidFill>
              </a:rPr>
              <a:t>和扩展</a:t>
            </a:r>
            <a:r>
              <a:rPr lang="zh-CN" altLang="en-US" sz="2400" b="1" dirty="0" smtClean="0">
                <a:solidFill>
                  <a:srgbClr val="000099"/>
                </a:solidFill>
              </a:rPr>
              <a:t>用例）。</a:t>
            </a:r>
            <a:endParaRPr lang="zh-CN" altLang="en-US" sz="2400" b="1" dirty="0">
              <a:solidFill>
                <a:srgbClr val="000099"/>
              </a:solidFill>
            </a:endParaRPr>
          </a:p>
          <a:p>
            <a:pPr eaLnBrk="1" hangingPunct="1"/>
            <a:r>
              <a:rPr lang="zh-CN" altLang="en-US" sz="2400" b="1" dirty="0">
                <a:solidFill>
                  <a:srgbClr val="800000"/>
                </a:solidFill>
              </a:rPr>
              <a:t>一个参与者可以访问多个的用例，一个用例可以被多个参与者访问。 </a:t>
            </a:r>
          </a:p>
          <a:p>
            <a:pPr eaLnBrk="1" hangingPunct="1"/>
            <a:r>
              <a:rPr lang="zh-CN" altLang="en-US" sz="2400" b="1" dirty="0">
                <a:solidFill>
                  <a:srgbClr val="006666"/>
                </a:solidFill>
              </a:rPr>
              <a:t>关联关系是单向的。</a:t>
            </a:r>
          </a:p>
        </p:txBody>
      </p:sp>
      <p:pic>
        <p:nvPicPr>
          <p:cNvPr id="28676" name="Picture 5">
            <a:extLst>
              <a:ext uri="{FF2B5EF4-FFF2-40B4-BE49-F238E27FC236}">
                <a16:creationId xmlns:a16="http://schemas.microsoft.com/office/drawing/2014/main" id="{7FE08B55-9AE6-4643-8F77-777B19C9453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4762" y="4214018"/>
            <a:ext cx="3657600" cy="18303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677" name="Picture 6">
            <a:extLst>
              <a:ext uri="{FF2B5EF4-FFF2-40B4-BE49-F238E27FC236}">
                <a16:creationId xmlns:a16="http://schemas.microsoft.com/office/drawing/2014/main" id="{E43281E3-60E4-7349-BCDF-60E219FB4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313" y="5986759"/>
            <a:ext cx="19907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9">
            <a:extLst>
              <a:ext uri="{FF2B5EF4-FFF2-40B4-BE49-F238E27FC236}">
                <a16:creationId xmlns:a16="http://schemas.microsoft.com/office/drawing/2014/main" id="{F19BF486-5D54-444F-B4B9-BAA4EFE0FD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9309" y="3578227"/>
            <a:ext cx="7171961" cy="759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1">
            <a:extLst>
              <a:ext uri="{FF2B5EF4-FFF2-40B4-BE49-F238E27FC236}">
                <a16:creationId xmlns:a16="http://schemas.microsoft.com/office/drawing/2014/main" id="{60FE3CA9-65A2-CB41-8EE1-C90FC3850D24}"/>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10" name="Rectangle 2">
            <a:extLst>
              <a:ext uri="{FF2B5EF4-FFF2-40B4-BE49-F238E27FC236}">
                <a16:creationId xmlns:a16="http://schemas.microsoft.com/office/drawing/2014/main" id="{3C331CA7-30C1-CE4D-9406-96AE65BB2D7E}"/>
              </a:ext>
            </a:extLst>
          </p:cNvPr>
          <p:cNvSpPr txBox="1">
            <a:spLocks noChangeArrowheads="1"/>
          </p:cNvSpPr>
          <p:nvPr/>
        </p:nvSpPr>
        <p:spPr>
          <a:xfrm>
            <a:off x="447470" y="97370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关联关系</a:t>
            </a:r>
            <a:endParaRPr lang="zh-CN" altLang="en-US" sz="2800" dirty="0">
              <a:solidFill>
                <a:srgbClr val="002060"/>
              </a:solidFill>
            </a:endParaRPr>
          </a:p>
        </p:txBody>
      </p:sp>
      <p:pic>
        <p:nvPicPr>
          <p:cNvPr id="28679" name="Picture 8">
            <a:extLst>
              <a:ext uri="{FF2B5EF4-FFF2-40B4-BE49-F238E27FC236}">
                <a16:creationId xmlns:a16="http://schemas.microsoft.com/office/drawing/2014/main" id="{2CD21FFB-2623-1742-82F9-91FD2A3F1C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29233" y="4188617"/>
            <a:ext cx="2124075"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7">
            <a:extLst>
              <a:ext uri="{FF2B5EF4-FFF2-40B4-BE49-F238E27FC236}">
                <a16:creationId xmlns:a16="http://schemas.microsoft.com/office/drawing/2014/main" id="{AF5828FC-4B94-0F40-83B4-4F4C15DC65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08708" y="4214018"/>
            <a:ext cx="2667000" cy="258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40695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a:extLst>
              <a:ext uri="{FF2B5EF4-FFF2-40B4-BE49-F238E27FC236}">
                <a16:creationId xmlns:a16="http://schemas.microsoft.com/office/drawing/2014/main" id="{51E8F5F4-DDC2-6141-B4C3-BF126401FE94}"/>
              </a:ext>
            </a:extLst>
          </p:cNvPr>
          <p:cNvSpPr>
            <a:spLocks noGrp="1" noChangeArrowheads="1"/>
          </p:cNvSpPr>
          <p:nvPr>
            <p:ph type="body" sz="half" idx="1"/>
          </p:nvPr>
        </p:nvSpPr>
        <p:spPr>
          <a:xfrm>
            <a:off x="304800" y="1524000"/>
            <a:ext cx="4343400" cy="4987925"/>
          </a:xfrm>
        </p:spPr>
        <p:txBody>
          <a:bodyPr/>
          <a:lstStyle/>
          <a:p>
            <a:pPr eaLnBrk="1" hangingPunct="1"/>
            <a:r>
              <a:rPr lang="zh-CN" altLang="en-US" sz="2400" b="1" dirty="0"/>
              <a:t>一个用例可以简单地包含其它用例具有的行为，并把它作为自身行为的一部分，称为包含关系。</a:t>
            </a:r>
          </a:p>
          <a:p>
            <a:pPr eaLnBrk="1" hangingPunct="1"/>
            <a:endParaRPr lang="zh-CN" altLang="en-US" sz="2400" b="1" dirty="0"/>
          </a:p>
          <a:p>
            <a:pPr eaLnBrk="1" hangingPunct="1"/>
            <a:r>
              <a:rPr lang="zh-CN" altLang="en-US" sz="2400" b="1" dirty="0"/>
              <a:t>基用例把它所包含的用例行为作为自身行为的一部分。 </a:t>
            </a:r>
          </a:p>
        </p:txBody>
      </p:sp>
      <p:graphicFrame>
        <p:nvGraphicFramePr>
          <p:cNvPr id="29700" name="Object 11">
            <a:extLst>
              <a:ext uri="{FF2B5EF4-FFF2-40B4-BE49-F238E27FC236}">
                <a16:creationId xmlns:a16="http://schemas.microsoft.com/office/drawing/2014/main" id="{6BA93D7C-AF99-AA4E-A460-30AED8FCFD56}"/>
              </a:ext>
            </a:extLst>
          </p:cNvPr>
          <p:cNvGraphicFramePr>
            <a:graphicFrameLocks noGrp="1" noChangeAspect="1"/>
          </p:cNvGraphicFramePr>
          <p:nvPr>
            <p:ph sz="half" idx="2"/>
            <p:extLst>
              <p:ext uri="{D42A27DB-BD31-4B8C-83A1-F6EECF244321}">
                <p14:modId xmlns:p14="http://schemas.microsoft.com/office/powerpoint/2010/main" val="1838045400"/>
              </p:ext>
            </p:extLst>
          </p:nvPr>
        </p:nvGraphicFramePr>
        <p:xfrm>
          <a:off x="4953000" y="2626960"/>
          <a:ext cx="3886200" cy="1219200"/>
        </p:xfrm>
        <a:graphic>
          <a:graphicData uri="http://schemas.openxmlformats.org/presentationml/2006/ole">
            <mc:AlternateContent xmlns:mc="http://schemas.openxmlformats.org/markup-compatibility/2006">
              <mc:Choice xmlns:v="urn:schemas-microsoft-com:vml" Requires="v">
                <p:oleObj spid="_x0000_s29729" r:id="rId3" imgW="1060450" imgH="260350" progId="Visio.Drawing.6">
                  <p:embed/>
                </p:oleObj>
              </mc:Choice>
              <mc:Fallback>
                <p:oleObj r:id="rId3" imgW="1060450" imgH="260350" progId="Visio.Drawing.6">
                  <p:embed/>
                  <p:pic>
                    <p:nvPicPr>
                      <p:cNvPr id="29700" name="Object 11">
                        <a:extLst>
                          <a:ext uri="{FF2B5EF4-FFF2-40B4-BE49-F238E27FC236}">
                            <a16:creationId xmlns:a16="http://schemas.microsoft.com/office/drawing/2014/main" id="{6BA93D7C-AF99-AA4E-A460-30AED8FCFD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626960"/>
                        <a:ext cx="38862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1" name="AutoShape 13">
            <a:extLst>
              <a:ext uri="{FF2B5EF4-FFF2-40B4-BE49-F238E27FC236}">
                <a16:creationId xmlns:a16="http://schemas.microsoft.com/office/drawing/2014/main" id="{D373DE46-86F8-984C-A545-644893B5EF2E}"/>
              </a:ext>
            </a:extLst>
          </p:cNvPr>
          <p:cNvSpPr>
            <a:spLocks noChangeArrowheads="1"/>
          </p:cNvSpPr>
          <p:nvPr/>
        </p:nvSpPr>
        <p:spPr bwMode="auto">
          <a:xfrm>
            <a:off x="5562600" y="2017360"/>
            <a:ext cx="1295400" cy="533400"/>
          </a:xfrm>
          <a:prstGeom prst="wedgeRectCallout">
            <a:avLst>
              <a:gd name="adj1" fmla="val -47917"/>
              <a:gd name="adj2" fmla="val 111014"/>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t>基用例</a:t>
            </a:r>
          </a:p>
        </p:txBody>
      </p:sp>
      <p:pic>
        <p:nvPicPr>
          <p:cNvPr id="29702" name="Picture 14">
            <a:extLst>
              <a:ext uri="{FF2B5EF4-FFF2-40B4-BE49-F238E27FC236}">
                <a16:creationId xmlns:a16="http://schemas.microsoft.com/office/drawing/2014/main" id="{00BAE6F3-1658-F442-A79A-357A8DC8F0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200" y="4343400"/>
            <a:ext cx="6096000" cy="251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a:extLst>
              <a:ext uri="{FF2B5EF4-FFF2-40B4-BE49-F238E27FC236}">
                <a16:creationId xmlns:a16="http://schemas.microsoft.com/office/drawing/2014/main" id="{2361041B-9214-1E43-BC65-32F021EFBA57}"/>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8" name="Rectangle 2">
            <a:extLst>
              <a:ext uri="{FF2B5EF4-FFF2-40B4-BE49-F238E27FC236}">
                <a16:creationId xmlns:a16="http://schemas.microsoft.com/office/drawing/2014/main" id="{1702EBDB-192F-4A43-879D-84F72E392CD7}"/>
              </a:ext>
            </a:extLst>
          </p:cNvPr>
          <p:cNvSpPr txBox="1">
            <a:spLocks noChangeArrowheads="1"/>
          </p:cNvSpPr>
          <p:nvPr/>
        </p:nvSpPr>
        <p:spPr>
          <a:xfrm>
            <a:off x="447470" y="97370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包含关系</a:t>
            </a:r>
            <a:endParaRPr lang="zh-CN" altLang="en-US" sz="2800" dirty="0">
              <a:solidFill>
                <a:srgbClr val="002060"/>
              </a:solidFill>
            </a:endParaRPr>
          </a:p>
        </p:txBody>
      </p:sp>
    </p:spTree>
    <p:extLst>
      <p:ext uri="{BB962C8B-B14F-4D97-AF65-F5344CB8AC3E}">
        <p14:creationId xmlns:p14="http://schemas.microsoft.com/office/powerpoint/2010/main" val="906591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a:extLst>
              <a:ext uri="{FF2B5EF4-FFF2-40B4-BE49-F238E27FC236}">
                <a16:creationId xmlns:a16="http://schemas.microsoft.com/office/drawing/2014/main" id="{5ABA21F3-77B1-1A4A-8BC1-79063F24E1F5}"/>
              </a:ext>
            </a:extLst>
          </p:cNvPr>
          <p:cNvSpPr>
            <a:spLocks noGrp="1" noChangeArrowheads="1"/>
          </p:cNvSpPr>
          <p:nvPr>
            <p:ph type="title"/>
          </p:nvPr>
        </p:nvSpPr>
        <p:spPr>
          <a:xfrm>
            <a:off x="685800" y="1368032"/>
            <a:ext cx="7772400" cy="1609344"/>
          </a:xfrm>
        </p:spPr>
        <p:txBody>
          <a:bodyPr/>
          <a:lstStyle/>
          <a:p>
            <a:pPr eaLnBrk="1" hangingPunct="1"/>
            <a:endParaRPr lang="zh-CN" altLang="zh-CN"/>
          </a:p>
        </p:txBody>
      </p:sp>
      <p:pic>
        <p:nvPicPr>
          <p:cNvPr id="30723" name="Picture 4">
            <a:extLst>
              <a:ext uri="{FF2B5EF4-FFF2-40B4-BE49-F238E27FC236}">
                <a16:creationId xmlns:a16="http://schemas.microsoft.com/office/drawing/2014/main" id="{F8E6B5A5-8768-744E-86F4-4FEB3D9C6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622" y="1368032"/>
            <a:ext cx="7946756" cy="5339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AutoShape 10">
            <a:extLst>
              <a:ext uri="{FF2B5EF4-FFF2-40B4-BE49-F238E27FC236}">
                <a16:creationId xmlns:a16="http://schemas.microsoft.com/office/drawing/2014/main" id="{32BDA31F-B534-5342-9E6F-3A3472196668}"/>
              </a:ext>
            </a:extLst>
          </p:cNvPr>
          <p:cNvSpPr>
            <a:spLocks noChangeArrowheads="1"/>
          </p:cNvSpPr>
          <p:nvPr/>
        </p:nvSpPr>
        <p:spPr bwMode="auto">
          <a:xfrm>
            <a:off x="0" y="4693400"/>
            <a:ext cx="2438400" cy="1905000"/>
          </a:xfrm>
          <a:prstGeom prst="wedgeRectCallout">
            <a:avLst>
              <a:gd name="adj1" fmla="val -15625"/>
              <a:gd name="adj2" fmla="val 171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FF0000"/>
                </a:solidFill>
              </a:rPr>
              <a:t>注意：</a:t>
            </a:r>
          </a:p>
          <a:p>
            <a:pPr eaLnBrk="1" hangingPunct="1"/>
            <a:r>
              <a:rPr lang="zh-CN" altLang="en-US" b="1" dirty="0"/>
              <a:t>被包含用例如果不存在了，基用例就不完整了，即基用例依赖于被包含文件的存在而存在。</a:t>
            </a:r>
          </a:p>
        </p:txBody>
      </p:sp>
      <p:sp>
        <p:nvSpPr>
          <p:cNvPr id="5" name="标题 1">
            <a:extLst>
              <a:ext uri="{FF2B5EF4-FFF2-40B4-BE49-F238E27FC236}">
                <a16:creationId xmlns:a16="http://schemas.microsoft.com/office/drawing/2014/main" id="{73CE7566-3D6B-5B45-96FE-DE153042A719}"/>
              </a:ext>
            </a:extLst>
          </p:cNvPr>
          <p:cNvSpPr txBox="1">
            <a:spLocks/>
          </p:cNvSpPr>
          <p:nvPr/>
        </p:nvSpPr>
        <p:spPr>
          <a:xfrm>
            <a:off x="485613"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6" name="Rectangle 2">
            <a:extLst>
              <a:ext uri="{FF2B5EF4-FFF2-40B4-BE49-F238E27FC236}">
                <a16:creationId xmlns:a16="http://schemas.microsoft.com/office/drawing/2014/main" id="{A24081BE-CB43-D347-B699-E53E2A932073}"/>
              </a:ext>
            </a:extLst>
          </p:cNvPr>
          <p:cNvSpPr txBox="1">
            <a:spLocks noChangeArrowheads="1"/>
          </p:cNvSpPr>
          <p:nvPr/>
        </p:nvSpPr>
        <p:spPr>
          <a:xfrm>
            <a:off x="323483" y="69598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包含关系</a:t>
            </a:r>
            <a:endParaRPr lang="zh-CN" altLang="en-US" sz="2800" dirty="0">
              <a:solidFill>
                <a:srgbClr val="002060"/>
              </a:solidFill>
            </a:endParaRPr>
          </a:p>
        </p:txBody>
      </p:sp>
    </p:spTree>
    <p:extLst>
      <p:ext uri="{BB962C8B-B14F-4D97-AF65-F5344CB8AC3E}">
        <p14:creationId xmlns:p14="http://schemas.microsoft.com/office/powerpoint/2010/main" val="19624632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4">
            <a:extLst>
              <a:ext uri="{FF2B5EF4-FFF2-40B4-BE49-F238E27FC236}">
                <a16:creationId xmlns:a16="http://schemas.microsoft.com/office/drawing/2014/main" id="{2858021D-3011-0648-8DA3-921DE03B7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13" y="1192004"/>
            <a:ext cx="6169491" cy="3572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4C182663-AD63-8B45-9417-DB5C2A05A4ED}"/>
              </a:ext>
            </a:extLst>
          </p:cNvPr>
          <p:cNvSpPr txBox="1">
            <a:spLocks/>
          </p:cNvSpPr>
          <p:nvPr/>
        </p:nvSpPr>
        <p:spPr>
          <a:xfrm>
            <a:off x="485613"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6" name="Rectangle 2">
            <a:extLst>
              <a:ext uri="{FF2B5EF4-FFF2-40B4-BE49-F238E27FC236}">
                <a16:creationId xmlns:a16="http://schemas.microsoft.com/office/drawing/2014/main" id="{EEAE87A7-3F64-7449-85F9-625457E5C131}"/>
              </a:ext>
            </a:extLst>
          </p:cNvPr>
          <p:cNvSpPr txBox="1">
            <a:spLocks noChangeArrowheads="1"/>
          </p:cNvSpPr>
          <p:nvPr/>
        </p:nvSpPr>
        <p:spPr>
          <a:xfrm>
            <a:off x="323483" y="69598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包含关系</a:t>
            </a:r>
            <a:endParaRPr lang="zh-CN" altLang="en-US" sz="2800" dirty="0">
              <a:solidFill>
                <a:srgbClr val="002060"/>
              </a:solidFill>
            </a:endParaRPr>
          </a:p>
        </p:txBody>
      </p:sp>
      <p:sp>
        <p:nvSpPr>
          <p:cNvPr id="7" name="Rectangle 2">
            <a:extLst>
              <a:ext uri="{FF2B5EF4-FFF2-40B4-BE49-F238E27FC236}">
                <a16:creationId xmlns:a16="http://schemas.microsoft.com/office/drawing/2014/main" id="{CD26274E-F5CA-5F43-9052-F73E33E4649E}"/>
              </a:ext>
            </a:extLst>
          </p:cNvPr>
          <p:cNvSpPr>
            <a:spLocks noGrp="1" noChangeArrowheads="1"/>
          </p:cNvSpPr>
          <p:nvPr>
            <p:ph type="title"/>
          </p:nvPr>
        </p:nvSpPr>
        <p:spPr>
          <a:xfrm>
            <a:off x="591840" y="4577150"/>
            <a:ext cx="7772400" cy="791929"/>
          </a:xfrm>
        </p:spPr>
        <p:txBody>
          <a:bodyPr>
            <a:normAutofit/>
          </a:bodyPr>
          <a:lstStyle/>
          <a:p>
            <a:pPr eaLnBrk="1" hangingPunct="1"/>
            <a:r>
              <a:rPr lang="zh-CN" altLang="en-US" sz="2400" dirty="0"/>
              <a:t>使用包含关系的意义</a:t>
            </a:r>
          </a:p>
        </p:txBody>
      </p:sp>
      <p:sp>
        <p:nvSpPr>
          <p:cNvPr id="8" name="Rectangle 3">
            <a:extLst>
              <a:ext uri="{FF2B5EF4-FFF2-40B4-BE49-F238E27FC236}">
                <a16:creationId xmlns:a16="http://schemas.microsoft.com/office/drawing/2014/main" id="{66680152-50E1-FA40-9781-2A09D08A3727}"/>
              </a:ext>
            </a:extLst>
          </p:cNvPr>
          <p:cNvSpPr txBox="1">
            <a:spLocks noChangeArrowheads="1"/>
          </p:cNvSpPr>
          <p:nvPr/>
        </p:nvSpPr>
        <p:spPr>
          <a:xfrm>
            <a:off x="740927" y="5163510"/>
            <a:ext cx="7772400" cy="238859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b="1" dirty="0" smtClean="0"/>
              <a:t>在为系统建模时，使用包含关系是十分明智的。</a:t>
            </a:r>
          </a:p>
          <a:p>
            <a:r>
              <a:rPr lang="zh-CN" altLang="en-US" sz="2400" b="1" dirty="0" smtClean="0"/>
              <a:t>因为它有助于在将来实现系统时，确定哪里可以重用某些功能，在编写代码时就可以实现代码的</a:t>
            </a:r>
            <a:r>
              <a:rPr lang="zh-CN" altLang="en-US" sz="2400" b="1" dirty="0" smtClean="0">
                <a:solidFill>
                  <a:srgbClr val="FF0000"/>
                </a:solidFill>
              </a:rPr>
              <a:t>重用</a:t>
            </a:r>
            <a:r>
              <a:rPr lang="zh-CN" altLang="en-US" sz="2400" b="1" dirty="0" smtClean="0"/>
              <a:t>，从而缩短系统的开发周期。</a:t>
            </a:r>
            <a:endParaRPr lang="zh-CN" altLang="en-US" sz="2400" b="1" dirty="0"/>
          </a:p>
        </p:txBody>
      </p:sp>
      <p:sp>
        <p:nvSpPr>
          <p:cNvPr id="9" name="AutoShape 10">
            <a:extLst>
              <a:ext uri="{FF2B5EF4-FFF2-40B4-BE49-F238E27FC236}">
                <a16:creationId xmlns:a16="http://schemas.microsoft.com/office/drawing/2014/main" id="{32BDA31F-B534-5342-9E6F-3A3472196668}"/>
              </a:ext>
            </a:extLst>
          </p:cNvPr>
          <p:cNvSpPr>
            <a:spLocks noChangeArrowheads="1"/>
          </p:cNvSpPr>
          <p:nvPr/>
        </p:nvSpPr>
        <p:spPr bwMode="auto">
          <a:xfrm>
            <a:off x="6897756" y="2008880"/>
            <a:ext cx="2246243" cy="1648607"/>
          </a:xfrm>
          <a:prstGeom prst="wedgeRectCallout">
            <a:avLst>
              <a:gd name="adj1" fmla="val -15625"/>
              <a:gd name="adj2" fmla="val 171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FF0000"/>
                </a:solidFill>
              </a:rPr>
              <a:t>注意</a:t>
            </a:r>
            <a:r>
              <a:rPr lang="zh-CN" altLang="en-US" b="1" dirty="0" smtClean="0">
                <a:solidFill>
                  <a:srgbClr val="FF0000"/>
                </a:solidFill>
              </a:rPr>
              <a:t>：</a:t>
            </a:r>
            <a:endParaRPr lang="en-US" altLang="zh-CN" b="1" dirty="0" smtClean="0">
              <a:solidFill>
                <a:srgbClr val="FF0000"/>
              </a:solidFill>
            </a:endParaRPr>
          </a:p>
          <a:p>
            <a:pPr eaLnBrk="1" hangingPunct="1"/>
            <a:r>
              <a:rPr lang="zh-CN" altLang="en-US" b="1" dirty="0" smtClean="0">
                <a:solidFill>
                  <a:srgbClr val="FF0000"/>
                </a:solidFill>
              </a:rPr>
              <a:t>被包含用例没有活动者直接调用。只是完整用例的一部分功能。</a:t>
            </a:r>
            <a:endParaRPr lang="zh-CN" altLang="en-US" b="1" dirty="0">
              <a:solidFill>
                <a:srgbClr val="FF0000"/>
              </a:solidFill>
            </a:endParaRPr>
          </a:p>
        </p:txBody>
      </p:sp>
    </p:spTree>
    <p:extLst>
      <p:ext uri="{BB962C8B-B14F-4D97-AF65-F5344CB8AC3E}">
        <p14:creationId xmlns:p14="http://schemas.microsoft.com/office/powerpoint/2010/main" val="712564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C182663-AD63-8B45-9417-DB5C2A05A4ED}"/>
              </a:ext>
            </a:extLst>
          </p:cNvPr>
          <p:cNvSpPr txBox="1">
            <a:spLocks/>
          </p:cNvSpPr>
          <p:nvPr/>
        </p:nvSpPr>
        <p:spPr>
          <a:xfrm>
            <a:off x="485613"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6" name="Rectangle 2">
            <a:extLst>
              <a:ext uri="{FF2B5EF4-FFF2-40B4-BE49-F238E27FC236}">
                <a16:creationId xmlns:a16="http://schemas.microsoft.com/office/drawing/2014/main" id="{EEAE87A7-3F64-7449-85F9-625457E5C131}"/>
              </a:ext>
            </a:extLst>
          </p:cNvPr>
          <p:cNvSpPr txBox="1">
            <a:spLocks noChangeArrowheads="1"/>
          </p:cNvSpPr>
          <p:nvPr/>
        </p:nvSpPr>
        <p:spPr>
          <a:xfrm>
            <a:off x="323483" y="69598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包含关系</a:t>
            </a:r>
            <a:endParaRPr lang="zh-CN" altLang="en-US" sz="2800" dirty="0">
              <a:solidFill>
                <a:srgbClr val="002060"/>
              </a:solidFill>
            </a:endParaRPr>
          </a:p>
        </p:txBody>
      </p:sp>
      <p:sp>
        <p:nvSpPr>
          <p:cNvPr id="8" name="Rectangle 3">
            <a:extLst>
              <a:ext uri="{FF2B5EF4-FFF2-40B4-BE49-F238E27FC236}">
                <a16:creationId xmlns:a16="http://schemas.microsoft.com/office/drawing/2014/main" id="{66680152-50E1-FA40-9781-2A09D08A3727}"/>
              </a:ext>
            </a:extLst>
          </p:cNvPr>
          <p:cNvSpPr txBox="1">
            <a:spLocks noChangeArrowheads="1"/>
          </p:cNvSpPr>
          <p:nvPr/>
        </p:nvSpPr>
        <p:spPr>
          <a:xfrm>
            <a:off x="235465" y="4714104"/>
            <a:ext cx="8272695" cy="179106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dirty="0"/>
              <a:t>包含与泛化区别</a:t>
            </a:r>
            <a:r>
              <a:rPr lang="zh-CN" altLang="en-US" sz="2400" dirty="0" smtClean="0"/>
              <a:t>：</a:t>
            </a:r>
            <a:endParaRPr lang="en-US" altLang="zh-CN" sz="2400" dirty="0" smtClean="0"/>
          </a:p>
          <a:p>
            <a:r>
              <a:rPr lang="zh-CN" altLang="en-US" sz="2400" dirty="0" smtClean="0"/>
              <a:t>如果</a:t>
            </a:r>
            <a:r>
              <a:rPr lang="zh-CN" altLang="en-US" sz="2400" dirty="0"/>
              <a:t>一个用例是另一个用例的某种特殊情况时候，用泛化。一个用例是几个不同用例组成这时候用包含</a:t>
            </a:r>
            <a:r>
              <a:rPr lang="zh-CN" altLang="en-US" sz="2400" dirty="0" smtClean="0"/>
              <a:t>。</a:t>
            </a:r>
            <a:endParaRPr lang="zh-CN" altLang="en-US" sz="2400" b="1" dirty="0"/>
          </a:p>
        </p:txBody>
      </p:sp>
      <p:pic>
        <p:nvPicPr>
          <p:cNvPr id="3" name="图片 2"/>
          <p:cNvPicPr>
            <a:picLocks noChangeAspect="1"/>
          </p:cNvPicPr>
          <p:nvPr/>
        </p:nvPicPr>
        <p:blipFill>
          <a:blip r:embed="rId4"/>
          <a:stretch>
            <a:fillRect/>
          </a:stretch>
        </p:blipFill>
        <p:spPr>
          <a:xfrm>
            <a:off x="4070089" y="2745503"/>
            <a:ext cx="5073911" cy="1968601"/>
          </a:xfrm>
          <a:prstGeom prst="rect">
            <a:avLst/>
          </a:prstGeom>
        </p:spPr>
      </p:pic>
      <p:pic>
        <p:nvPicPr>
          <p:cNvPr id="4" name="图片 3"/>
          <p:cNvPicPr>
            <a:picLocks noChangeAspect="1"/>
          </p:cNvPicPr>
          <p:nvPr/>
        </p:nvPicPr>
        <p:blipFill>
          <a:blip r:embed="rId5"/>
          <a:stretch>
            <a:fillRect/>
          </a:stretch>
        </p:blipFill>
        <p:spPr>
          <a:xfrm>
            <a:off x="0" y="1465006"/>
            <a:ext cx="3636625" cy="1958838"/>
          </a:xfrm>
          <a:prstGeom prst="rect">
            <a:avLst/>
          </a:prstGeom>
        </p:spPr>
      </p:pic>
    </p:spTree>
    <p:extLst>
      <p:ext uri="{BB962C8B-B14F-4D97-AF65-F5344CB8AC3E}">
        <p14:creationId xmlns:p14="http://schemas.microsoft.com/office/powerpoint/2010/main" val="353282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6">
            <a:extLst>
              <a:ext uri="{FF2B5EF4-FFF2-40B4-BE49-F238E27FC236}">
                <a16:creationId xmlns:a16="http://schemas.microsoft.com/office/drawing/2014/main" id="{5C885B09-B3CA-864E-BF77-687A92C8A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511" y="1536179"/>
            <a:ext cx="7302603" cy="212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7">
            <a:extLst>
              <a:ext uri="{FF2B5EF4-FFF2-40B4-BE49-F238E27FC236}">
                <a16:creationId xmlns:a16="http://schemas.microsoft.com/office/drawing/2014/main" id="{CB3F99E1-9D6A-D544-9C68-670D1BD0C6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686175"/>
            <a:ext cx="6942138"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8">
            <a:extLst>
              <a:ext uri="{FF2B5EF4-FFF2-40B4-BE49-F238E27FC236}">
                <a16:creationId xmlns:a16="http://schemas.microsoft.com/office/drawing/2014/main" id="{7EB4D962-A07D-524C-8921-BFE2E14C1B37}"/>
              </a:ext>
            </a:extLst>
          </p:cNvPr>
          <p:cNvPicPr>
            <a:picLocks noGrp="1" noChangeAspect="1" noChangeArrowheads="1"/>
          </p:cNvPicPr>
          <p:nvPr>
            <p:ph type="body" idx="1"/>
          </p:nvPr>
        </p:nvPicPr>
        <p:blipFill>
          <a:blip r:embed="rId5">
            <a:extLst>
              <a:ext uri="{28A0092B-C50C-407E-A947-70E740481C1C}">
                <a14:useLocalDpi xmlns:a14="http://schemas.microsoft.com/office/drawing/2010/main" val="0"/>
              </a:ext>
            </a:extLst>
          </a:blip>
          <a:srcRect/>
          <a:stretch>
            <a:fillRect/>
          </a:stretch>
        </p:blipFill>
        <p:spPr>
          <a:xfrm>
            <a:off x="990600" y="5257800"/>
            <a:ext cx="6781800" cy="1600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标题 1">
            <a:extLst>
              <a:ext uri="{FF2B5EF4-FFF2-40B4-BE49-F238E27FC236}">
                <a16:creationId xmlns:a16="http://schemas.microsoft.com/office/drawing/2014/main" id="{60A24FA1-3EFB-7E4D-A118-FD8F69974E7D}"/>
              </a:ext>
            </a:extLst>
          </p:cNvPr>
          <p:cNvSpPr txBox="1">
            <a:spLocks/>
          </p:cNvSpPr>
          <p:nvPr/>
        </p:nvSpPr>
        <p:spPr>
          <a:xfrm>
            <a:off x="485613"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7" name="Rectangle 2">
            <a:extLst>
              <a:ext uri="{FF2B5EF4-FFF2-40B4-BE49-F238E27FC236}">
                <a16:creationId xmlns:a16="http://schemas.microsoft.com/office/drawing/2014/main" id="{2EFF4B53-7A64-F941-B89B-85831273329A}"/>
              </a:ext>
            </a:extLst>
          </p:cNvPr>
          <p:cNvSpPr txBox="1">
            <a:spLocks noChangeArrowheads="1"/>
          </p:cNvSpPr>
          <p:nvPr/>
        </p:nvSpPr>
        <p:spPr>
          <a:xfrm>
            <a:off x="323483" y="69598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扩展关系</a:t>
            </a:r>
            <a:endParaRPr lang="zh-CN" altLang="en-US" sz="2800" dirty="0">
              <a:solidFill>
                <a:srgbClr val="002060"/>
              </a:solidFill>
            </a:endParaRPr>
          </a:p>
        </p:txBody>
      </p:sp>
      <p:sp>
        <p:nvSpPr>
          <p:cNvPr id="8" name="AutoShape 10">
            <a:extLst>
              <a:ext uri="{FF2B5EF4-FFF2-40B4-BE49-F238E27FC236}">
                <a16:creationId xmlns:a16="http://schemas.microsoft.com/office/drawing/2014/main" id="{32BDA31F-B534-5342-9E6F-3A3472196668}"/>
              </a:ext>
            </a:extLst>
          </p:cNvPr>
          <p:cNvSpPr>
            <a:spLocks noChangeArrowheads="1"/>
          </p:cNvSpPr>
          <p:nvPr/>
        </p:nvSpPr>
        <p:spPr bwMode="auto">
          <a:xfrm>
            <a:off x="5546034" y="303321"/>
            <a:ext cx="3407718" cy="1509099"/>
          </a:xfrm>
          <a:prstGeom prst="wedgeRectCallout">
            <a:avLst>
              <a:gd name="adj1" fmla="val -15625"/>
              <a:gd name="adj2" fmla="val 171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smtClean="0">
                <a:solidFill>
                  <a:srgbClr val="FF0000"/>
                </a:solidFill>
              </a:rPr>
              <a:t>注意</a:t>
            </a:r>
            <a:r>
              <a:rPr lang="en-US" altLang="zh-CN" b="1" dirty="0" smtClean="0">
                <a:solidFill>
                  <a:srgbClr val="FF0000"/>
                </a:solidFill>
              </a:rPr>
              <a:t>1</a:t>
            </a:r>
            <a:r>
              <a:rPr lang="zh-CN" altLang="en-US" b="1" dirty="0" smtClean="0"/>
              <a:t>扩展用例的明显特征：</a:t>
            </a:r>
            <a:endParaRPr lang="en-US" altLang="zh-CN" b="1" dirty="0" smtClean="0"/>
          </a:p>
          <a:p>
            <a:pPr eaLnBrk="1" hangingPunct="1"/>
            <a:r>
              <a:rPr lang="zh-CN" altLang="en-US" b="1" dirty="0" smtClean="0"/>
              <a:t>每次执行不一定要调用扩展用例。</a:t>
            </a:r>
            <a:endParaRPr lang="en-US" altLang="zh-CN" b="1" dirty="0" smtClean="0"/>
          </a:p>
          <a:p>
            <a:pPr eaLnBrk="1" hangingPunct="1"/>
            <a:r>
              <a:rPr lang="zh-CN" altLang="en-US" b="1" dirty="0" smtClean="0"/>
              <a:t>依赖关系中，执行</a:t>
            </a:r>
            <a:r>
              <a:rPr lang="en-US" altLang="zh-CN" b="1" dirty="0" smtClean="0"/>
              <a:t>A</a:t>
            </a:r>
            <a:r>
              <a:rPr lang="zh-CN" altLang="en-US" b="1" dirty="0" smtClean="0"/>
              <a:t>一定执行</a:t>
            </a:r>
            <a:r>
              <a:rPr lang="en-US" altLang="zh-CN" b="1" dirty="0" smtClean="0"/>
              <a:t>B</a:t>
            </a:r>
            <a:r>
              <a:rPr lang="zh-CN" altLang="en-US" b="1" dirty="0" smtClean="0"/>
              <a:t>，则</a:t>
            </a:r>
            <a:r>
              <a:rPr lang="en-US" altLang="zh-CN" b="1" dirty="0" smtClean="0"/>
              <a:t>A</a:t>
            </a:r>
            <a:r>
              <a:rPr lang="zh-CN" altLang="en-US" b="1" dirty="0" smtClean="0"/>
              <a:t>和</a:t>
            </a:r>
            <a:r>
              <a:rPr lang="en-US" altLang="zh-CN" b="1" dirty="0" smtClean="0"/>
              <a:t>B</a:t>
            </a:r>
            <a:r>
              <a:rPr lang="zh-CN" altLang="en-US" b="1" dirty="0" smtClean="0"/>
              <a:t>之间是包含依赖。如果不一定则是扩展依赖</a:t>
            </a:r>
            <a:endParaRPr lang="zh-CN" altLang="en-US" b="1" dirty="0"/>
          </a:p>
        </p:txBody>
      </p:sp>
      <p:sp>
        <p:nvSpPr>
          <p:cNvPr id="9" name="AutoShape 10">
            <a:extLst>
              <a:ext uri="{FF2B5EF4-FFF2-40B4-BE49-F238E27FC236}">
                <a16:creationId xmlns:a16="http://schemas.microsoft.com/office/drawing/2014/main" id="{32BDA31F-B534-5342-9E6F-3A3472196668}"/>
              </a:ext>
            </a:extLst>
          </p:cNvPr>
          <p:cNvSpPr>
            <a:spLocks noChangeArrowheads="1"/>
          </p:cNvSpPr>
          <p:nvPr/>
        </p:nvSpPr>
        <p:spPr bwMode="auto">
          <a:xfrm>
            <a:off x="0" y="6390861"/>
            <a:ext cx="3407718" cy="467139"/>
          </a:xfrm>
          <a:prstGeom prst="wedgeRectCallout">
            <a:avLst>
              <a:gd name="adj1" fmla="val -15625"/>
              <a:gd name="adj2" fmla="val 171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smtClean="0">
                <a:solidFill>
                  <a:srgbClr val="FF0000"/>
                </a:solidFill>
              </a:rPr>
              <a:t>注意</a:t>
            </a:r>
            <a:r>
              <a:rPr lang="en-US" altLang="zh-CN" b="1" dirty="0" smtClean="0">
                <a:solidFill>
                  <a:srgbClr val="FF0000"/>
                </a:solidFill>
              </a:rPr>
              <a:t>2 </a:t>
            </a:r>
            <a:r>
              <a:rPr lang="zh-CN" altLang="en-US" b="1" dirty="0" smtClean="0">
                <a:solidFill>
                  <a:srgbClr val="FF0000"/>
                </a:solidFill>
              </a:rPr>
              <a:t>扩展用例不能单独执行</a:t>
            </a:r>
            <a:endParaRPr lang="zh-CN" altLang="en-US" b="1" dirty="0"/>
          </a:p>
        </p:txBody>
      </p:sp>
    </p:spTree>
    <p:extLst>
      <p:ext uri="{BB962C8B-B14F-4D97-AF65-F5344CB8AC3E}">
        <p14:creationId xmlns:p14="http://schemas.microsoft.com/office/powerpoint/2010/main" val="4700812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3D152D1F-EFCE-5841-A245-C22DBCC620B7}"/>
              </a:ext>
            </a:extLst>
          </p:cNvPr>
          <p:cNvSpPr>
            <a:spLocks noGrp="1" noChangeArrowheads="1"/>
          </p:cNvSpPr>
          <p:nvPr>
            <p:ph type="body" sz="half" idx="1"/>
          </p:nvPr>
        </p:nvSpPr>
        <p:spPr>
          <a:xfrm>
            <a:off x="454616" y="1781701"/>
            <a:ext cx="8458200" cy="2700337"/>
          </a:xfrm>
        </p:spPr>
        <p:txBody>
          <a:bodyPr/>
          <a:lstStyle/>
          <a:p>
            <a:pPr eaLnBrk="1" hangingPunct="1"/>
            <a:r>
              <a:rPr lang="zh-CN" altLang="en-US" sz="2600" b="1" dirty="0"/>
              <a:t>扩展用例被定义为基础用例的增量扩展。</a:t>
            </a:r>
          </a:p>
          <a:p>
            <a:pPr eaLnBrk="1" hangingPunct="1"/>
            <a:r>
              <a:rPr lang="zh-CN" altLang="en-US" sz="2600" b="1" dirty="0"/>
              <a:t>基础用例提供扩展点以添加新的行为。</a:t>
            </a:r>
          </a:p>
          <a:p>
            <a:pPr eaLnBrk="1" hangingPunct="1"/>
            <a:r>
              <a:rPr lang="zh-CN" altLang="en-US" sz="2600" b="1" dirty="0">
                <a:solidFill>
                  <a:srgbClr val="FF0000"/>
                </a:solidFill>
              </a:rPr>
              <a:t>注意：基础用例本身是完整的，可以单独存在，在每次执行基础用例时，扩展用例不是每次都被执行。扩展用例的执行必须依赖于基础用例。</a:t>
            </a:r>
          </a:p>
          <a:p>
            <a:pPr eaLnBrk="1" hangingPunct="1"/>
            <a:endParaRPr lang="en-US" altLang="zh-CN" sz="2600" b="1" dirty="0">
              <a:solidFill>
                <a:srgbClr val="FF0000"/>
              </a:solidFill>
            </a:endParaRPr>
          </a:p>
        </p:txBody>
      </p:sp>
      <p:pic>
        <p:nvPicPr>
          <p:cNvPr id="34820" name="Picture 5">
            <a:extLst>
              <a:ext uri="{FF2B5EF4-FFF2-40B4-BE49-F238E27FC236}">
                <a16:creationId xmlns:a16="http://schemas.microsoft.com/office/drawing/2014/main" id="{11E4FE77-BB2D-C04C-A843-9A8DB7FED5D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219200" y="4936211"/>
            <a:ext cx="6157913" cy="1900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标题 1">
            <a:extLst>
              <a:ext uri="{FF2B5EF4-FFF2-40B4-BE49-F238E27FC236}">
                <a16:creationId xmlns:a16="http://schemas.microsoft.com/office/drawing/2014/main" id="{34C41AFF-958D-9D4A-8EBF-A89102214883}"/>
              </a:ext>
            </a:extLst>
          </p:cNvPr>
          <p:cNvSpPr txBox="1">
            <a:spLocks/>
          </p:cNvSpPr>
          <p:nvPr/>
        </p:nvSpPr>
        <p:spPr>
          <a:xfrm>
            <a:off x="454616" y="24925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8" name="Rectangle 2">
            <a:extLst>
              <a:ext uri="{FF2B5EF4-FFF2-40B4-BE49-F238E27FC236}">
                <a16:creationId xmlns:a16="http://schemas.microsoft.com/office/drawing/2014/main" id="{BBC015F7-6E0F-DB44-BA32-7856A4F27BC0}"/>
              </a:ext>
            </a:extLst>
          </p:cNvPr>
          <p:cNvSpPr txBox="1">
            <a:spLocks noChangeArrowheads="1"/>
          </p:cNvSpPr>
          <p:nvPr/>
        </p:nvSpPr>
        <p:spPr>
          <a:xfrm>
            <a:off x="292486" y="94523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扩展关系</a:t>
            </a:r>
            <a:endParaRPr lang="zh-CN" altLang="en-US" sz="2800" dirty="0">
              <a:solidFill>
                <a:srgbClr val="002060"/>
              </a:solidFill>
            </a:endParaRPr>
          </a:p>
        </p:txBody>
      </p:sp>
    </p:spTree>
    <p:extLst>
      <p:ext uri="{BB962C8B-B14F-4D97-AF65-F5344CB8AC3E}">
        <p14:creationId xmlns:p14="http://schemas.microsoft.com/office/powerpoint/2010/main" val="27584406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559AB592-2EC5-1E4E-9D97-FED7B08BE980}"/>
              </a:ext>
            </a:extLst>
          </p:cNvPr>
          <p:cNvSpPr>
            <a:spLocks noGrp="1" noChangeArrowheads="1"/>
          </p:cNvSpPr>
          <p:nvPr>
            <p:ph type="title"/>
          </p:nvPr>
        </p:nvSpPr>
        <p:spPr>
          <a:xfrm>
            <a:off x="609600" y="1411777"/>
            <a:ext cx="7772400" cy="1609344"/>
          </a:xfrm>
        </p:spPr>
        <p:txBody>
          <a:bodyPr/>
          <a:lstStyle/>
          <a:p>
            <a:pPr eaLnBrk="1" hangingPunct="1"/>
            <a:r>
              <a:rPr lang="zh-CN" altLang="en-US" dirty="0"/>
              <a:t>问题思考？</a:t>
            </a:r>
          </a:p>
        </p:txBody>
      </p:sp>
      <p:sp>
        <p:nvSpPr>
          <p:cNvPr id="35843" name="Rectangle 3">
            <a:extLst>
              <a:ext uri="{FF2B5EF4-FFF2-40B4-BE49-F238E27FC236}">
                <a16:creationId xmlns:a16="http://schemas.microsoft.com/office/drawing/2014/main" id="{49DA3924-239B-5C4A-B27F-B8F5FA9E7FD3}"/>
              </a:ext>
            </a:extLst>
          </p:cNvPr>
          <p:cNvSpPr>
            <a:spLocks noGrp="1" noChangeArrowheads="1"/>
          </p:cNvSpPr>
          <p:nvPr>
            <p:ph type="body" idx="1"/>
          </p:nvPr>
        </p:nvSpPr>
        <p:spPr>
          <a:xfrm>
            <a:off x="609600" y="2819643"/>
            <a:ext cx="7848600" cy="3395177"/>
          </a:xfrm>
        </p:spPr>
        <p:txBody>
          <a:bodyPr/>
          <a:lstStyle/>
          <a:p>
            <a:pPr eaLnBrk="1" hangingPunct="1">
              <a:buFont typeface="Wingdings" pitchFamily="2" charset="2"/>
              <a:buNone/>
            </a:pPr>
            <a:r>
              <a:rPr lang="en-US" altLang="zh-CN" dirty="0"/>
              <a:t>1.    </a:t>
            </a:r>
            <a:r>
              <a:rPr lang="en-US" altLang="zh-CN" b="1" dirty="0"/>
              <a:t>2</a:t>
            </a:r>
            <a:r>
              <a:rPr lang="zh-CN" altLang="en-US" b="1" dirty="0"/>
              <a:t>个用例</a:t>
            </a:r>
            <a:r>
              <a:rPr lang="en-US" altLang="zh-CN" b="1" dirty="0"/>
              <a:t>A,B</a:t>
            </a:r>
            <a:r>
              <a:rPr lang="zh-CN" altLang="en-US" b="1" dirty="0"/>
              <a:t>之间要建立依赖关系，如果执行</a:t>
            </a:r>
            <a:r>
              <a:rPr lang="en-US" altLang="zh-CN" b="1" dirty="0"/>
              <a:t>A</a:t>
            </a:r>
            <a:r>
              <a:rPr lang="zh-CN" altLang="en-US" b="1" dirty="0"/>
              <a:t>用例时必须执行</a:t>
            </a:r>
            <a:r>
              <a:rPr lang="en-US" altLang="zh-CN" b="1" dirty="0"/>
              <a:t>B</a:t>
            </a:r>
            <a:r>
              <a:rPr lang="zh-CN" altLang="en-US" b="1" dirty="0"/>
              <a:t>用例，则采用哪种关系？</a:t>
            </a:r>
          </a:p>
          <a:p>
            <a:pPr eaLnBrk="1" hangingPunct="1">
              <a:buFont typeface="Wingdings" pitchFamily="2" charset="2"/>
              <a:buNone/>
            </a:pPr>
            <a:endParaRPr lang="zh-CN" altLang="en-US" b="1" dirty="0"/>
          </a:p>
          <a:p>
            <a:pPr eaLnBrk="1" hangingPunct="1">
              <a:buFont typeface="Wingdings" pitchFamily="2" charset="2"/>
              <a:buNone/>
            </a:pPr>
            <a:endParaRPr lang="zh-CN" altLang="en-US" b="1" dirty="0"/>
          </a:p>
          <a:p>
            <a:pPr eaLnBrk="1" hangingPunct="1">
              <a:buFont typeface="Wingdings" pitchFamily="2" charset="2"/>
              <a:buNone/>
            </a:pPr>
            <a:r>
              <a:rPr lang="en-US" altLang="zh-CN" b="1" dirty="0"/>
              <a:t>2.     2</a:t>
            </a:r>
            <a:r>
              <a:rPr lang="zh-CN" altLang="en-US" b="1" dirty="0"/>
              <a:t>个用例</a:t>
            </a:r>
            <a:r>
              <a:rPr lang="en-US" altLang="zh-CN" b="1" dirty="0"/>
              <a:t>A,B</a:t>
            </a:r>
            <a:r>
              <a:rPr lang="zh-CN" altLang="en-US" b="1" dirty="0"/>
              <a:t>之间要建立依赖关系，如果执行</a:t>
            </a:r>
            <a:r>
              <a:rPr lang="en-US" altLang="zh-CN" b="1" dirty="0"/>
              <a:t>A</a:t>
            </a:r>
            <a:r>
              <a:rPr lang="zh-CN" altLang="en-US" b="1" dirty="0"/>
              <a:t>用例时不一定执行</a:t>
            </a:r>
            <a:r>
              <a:rPr lang="en-US" altLang="zh-CN" b="1" dirty="0"/>
              <a:t>B</a:t>
            </a:r>
            <a:r>
              <a:rPr lang="zh-CN" altLang="en-US" b="1" dirty="0"/>
              <a:t>用例，则采用哪种关系？</a:t>
            </a:r>
          </a:p>
          <a:p>
            <a:pPr eaLnBrk="1" hangingPunct="1">
              <a:buFont typeface="Wingdings" pitchFamily="2" charset="2"/>
              <a:buNone/>
            </a:pPr>
            <a:endParaRPr lang="zh-CN" altLang="en-US" b="1" dirty="0"/>
          </a:p>
          <a:p>
            <a:pPr eaLnBrk="1" hangingPunct="1">
              <a:buFont typeface="Wingdings" pitchFamily="2" charset="2"/>
              <a:buNone/>
            </a:pPr>
            <a:endParaRPr lang="en-US" altLang="zh-CN" dirty="0"/>
          </a:p>
        </p:txBody>
      </p:sp>
      <p:sp>
        <p:nvSpPr>
          <p:cNvPr id="4" name="标题 1">
            <a:extLst>
              <a:ext uri="{FF2B5EF4-FFF2-40B4-BE49-F238E27FC236}">
                <a16:creationId xmlns:a16="http://schemas.microsoft.com/office/drawing/2014/main" id="{0475C4CB-2576-CE45-9D2D-E63980B7A81F}"/>
              </a:ext>
            </a:extLst>
          </p:cNvPr>
          <p:cNvSpPr txBox="1">
            <a:spLocks/>
          </p:cNvSpPr>
          <p:nvPr/>
        </p:nvSpPr>
        <p:spPr>
          <a:xfrm>
            <a:off x="485613"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5" name="Rectangle 2">
            <a:extLst>
              <a:ext uri="{FF2B5EF4-FFF2-40B4-BE49-F238E27FC236}">
                <a16:creationId xmlns:a16="http://schemas.microsoft.com/office/drawing/2014/main" id="{FE43B80E-4C12-F447-8840-FF26124856E3}"/>
              </a:ext>
            </a:extLst>
          </p:cNvPr>
          <p:cNvSpPr txBox="1">
            <a:spLocks noChangeArrowheads="1"/>
          </p:cNvSpPr>
          <p:nvPr/>
        </p:nvSpPr>
        <p:spPr>
          <a:xfrm>
            <a:off x="323483" y="69598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扩展关系</a:t>
            </a:r>
            <a:endParaRPr lang="zh-CN" altLang="en-US" sz="2800" dirty="0">
              <a:solidFill>
                <a:srgbClr val="002060"/>
              </a:solidFill>
            </a:endParaRPr>
          </a:p>
        </p:txBody>
      </p:sp>
    </p:spTree>
    <p:extLst>
      <p:ext uri="{BB962C8B-B14F-4D97-AF65-F5344CB8AC3E}">
        <p14:creationId xmlns:p14="http://schemas.microsoft.com/office/powerpoint/2010/main" val="19306545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a:extLst>
              <a:ext uri="{FF2B5EF4-FFF2-40B4-BE49-F238E27FC236}">
                <a16:creationId xmlns:a16="http://schemas.microsoft.com/office/drawing/2014/main" id="{D9200775-9442-484D-8A88-26D619720439}"/>
              </a:ext>
            </a:extLst>
          </p:cNvPr>
          <p:cNvSpPr>
            <a:spLocks noGrp="1" noChangeArrowheads="1"/>
          </p:cNvSpPr>
          <p:nvPr>
            <p:ph type="body" idx="1"/>
          </p:nvPr>
        </p:nvSpPr>
        <p:spPr>
          <a:xfrm>
            <a:off x="457200" y="1990240"/>
            <a:ext cx="8229600" cy="4683125"/>
          </a:xfrm>
        </p:spPr>
        <p:txBody>
          <a:bodyPr/>
          <a:lstStyle/>
          <a:p>
            <a:pPr eaLnBrk="1" hangingPunct="1"/>
            <a:r>
              <a:rPr lang="zh-CN" altLang="en-US" b="1" dirty="0"/>
              <a:t>如果过期处理发现用户有未按期归还的图书，则提醒管理员用例提醒管理员。</a:t>
            </a:r>
          </a:p>
        </p:txBody>
      </p:sp>
      <p:pic>
        <p:nvPicPr>
          <p:cNvPr id="36868" name="Picture 4">
            <a:extLst>
              <a:ext uri="{FF2B5EF4-FFF2-40B4-BE49-F238E27FC236}">
                <a16:creationId xmlns:a16="http://schemas.microsoft.com/office/drawing/2014/main" id="{2F89E629-E416-4C47-9F23-9A7319B80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895600"/>
            <a:ext cx="7010400"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E56AA250-AEBF-6749-883D-0BF78D52DE7B}"/>
              </a:ext>
            </a:extLst>
          </p:cNvPr>
          <p:cNvSpPr txBox="1">
            <a:spLocks/>
          </p:cNvSpPr>
          <p:nvPr/>
        </p:nvSpPr>
        <p:spPr>
          <a:xfrm>
            <a:off x="485613"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6" name="Rectangle 2">
            <a:extLst>
              <a:ext uri="{FF2B5EF4-FFF2-40B4-BE49-F238E27FC236}">
                <a16:creationId xmlns:a16="http://schemas.microsoft.com/office/drawing/2014/main" id="{60C7AB5C-3232-2F40-8E10-8EBFFC3A1E3E}"/>
              </a:ext>
            </a:extLst>
          </p:cNvPr>
          <p:cNvSpPr txBox="1">
            <a:spLocks noChangeArrowheads="1"/>
          </p:cNvSpPr>
          <p:nvPr/>
        </p:nvSpPr>
        <p:spPr>
          <a:xfrm>
            <a:off x="323483" y="69598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扩展关系</a:t>
            </a:r>
            <a:endParaRPr lang="zh-CN" altLang="en-US" sz="2800" dirty="0">
              <a:solidFill>
                <a:srgbClr val="002060"/>
              </a:solidFill>
            </a:endParaRPr>
          </a:p>
        </p:txBody>
      </p:sp>
    </p:spTree>
    <p:extLst>
      <p:ext uri="{BB962C8B-B14F-4D97-AF65-F5344CB8AC3E}">
        <p14:creationId xmlns:p14="http://schemas.microsoft.com/office/powerpoint/2010/main" val="1068004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F13244F8-A4E2-0C44-BD85-FFC0729D201A}"/>
              </a:ext>
            </a:extLst>
          </p:cNvPr>
          <p:cNvSpPr>
            <a:spLocks noGrp="1" noChangeArrowheads="1"/>
          </p:cNvSpPr>
          <p:nvPr>
            <p:ph type="title"/>
          </p:nvPr>
        </p:nvSpPr>
        <p:spPr>
          <a:xfrm>
            <a:off x="815599" y="1282991"/>
            <a:ext cx="7543800" cy="625322"/>
          </a:xfrm>
        </p:spPr>
        <p:txBody>
          <a:bodyPr>
            <a:normAutofit fontScale="90000"/>
          </a:bodyPr>
          <a:lstStyle/>
          <a:p>
            <a:pPr eaLnBrk="1" hangingPunct="1"/>
            <a:r>
              <a:rPr lang="zh-CN" altLang="en-US" dirty="0"/>
              <a:t>扩展点</a:t>
            </a:r>
          </a:p>
        </p:txBody>
      </p:sp>
      <p:sp>
        <p:nvSpPr>
          <p:cNvPr id="37891" name="Rectangle 3">
            <a:extLst>
              <a:ext uri="{FF2B5EF4-FFF2-40B4-BE49-F238E27FC236}">
                <a16:creationId xmlns:a16="http://schemas.microsoft.com/office/drawing/2014/main" id="{C8FE586E-9052-704E-95C7-F8EF1DAC8A00}"/>
              </a:ext>
            </a:extLst>
          </p:cNvPr>
          <p:cNvSpPr>
            <a:spLocks noGrp="1" noChangeArrowheads="1"/>
          </p:cNvSpPr>
          <p:nvPr>
            <p:ph type="body" idx="1"/>
          </p:nvPr>
        </p:nvSpPr>
        <p:spPr>
          <a:xfrm>
            <a:off x="691360" y="2100604"/>
            <a:ext cx="7772400" cy="3407612"/>
          </a:xfrm>
        </p:spPr>
        <p:txBody>
          <a:bodyPr/>
          <a:lstStyle/>
          <a:p>
            <a:pPr eaLnBrk="1" hangingPunct="1">
              <a:lnSpc>
                <a:spcPct val="90000"/>
              </a:lnSpc>
            </a:pPr>
            <a:r>
              <a:rPr lang="zh-CN" altLang="en-US" b="1" dirty="0">
                <a:solidFill>
                  <a:srgbClr val="800000"/>
                </a:solidFill>
              </a:rPr>
              <a:t>什么时候扩展用例才被执行呢？</a:t>
            </a:r>
            <a:r>
              <a:rPr lang="en-US" altLang="zh-CN" b="1" dirty="0" err="1">
                <a:solidFill>
                  <a:srgbClr val="800000"/>
                </a:solidFill>
              </a:rPr>
              <a:t>Uml</a:t>
            </a:r>
            <a:r>
              <a:rPr lang="zh-CN" altLang="en-US" b="1" dirty="0">
                <a:solidFill>
                  <a:srgbClr val="800000"/>
                </a:solidFill>
              </a:rPr>
              <a:t>提供了扩展点来解决此问题。</a:t>
            </a:r>
          </a:p>
          <a:p>
            <a:pPr eaLnBrk="1" hangingPunct="1">
              <a:lnSpc>
                <a:spcPct val="90000"/>
              </a:lnSpc>
            </a:pPr>
            <a:endParaRPr lang="zh-CN" altLang="en-US" b="1" dirty="0">
              <a:solidFill>
                <a:srgbClr val="800000"/>
              </a:solidFill>
            </a:endParaRPr>
          </a:p>
          <a:p>
            <a:pPr eaLnBrk="1" hangingPunct="1">
              <a:lnSpc>
                <a:spcPct val="90000"/>
              </a:lnSpc>
            </a:pPr>
            <a:r>
              <a:rPr lang="zh-CN" altLang="en-US" b="1" dirty="0">
                <a:solidFill>
                  <a:srgbClr val="FF0000"/>
                </a:solidFill>
              </a:rPr>
              <a:t>扩展点的定义：</a:t>
            </a:r>
          </a:p>
          <a:p>
            <a:pPr eaLnBrk="1" hangingPunct="1">
              <a:lnSpc>
                <a:spcPct val="90000"/>
              </a:lnSpc>
              <a:buFont typeface="Wingdings" pitchFamily="2" charset="2"/>
              <a:buNone/>
            </a:pPr>
            <a:r>
              <a:rPr lang="zh-CN" altLang="en-US" b="1" dirty="0"/>
              <a:t>    基础用例中的一个或多个位置，在该位置会衡量某个条件以决定是否启用扩展用例。</a:t>
            </a:r>
          </a:p>
          <a:p>
            <a:pPr eaLnBrk="1" hangingPunct="1">
              <a:lnSpc>
                <a:spcPct val="90000"/>
              </a:lnSpc>
              <a:buFont typeface="Wingdings" pitchFamily="2" charset="2"/>
              <a:buNone/>
            </a:pPr>
            <a:endParaRPr lang="zh-CN" altLang="en-US" b="1" dirty="0"/>
          </a:p>
          <a:p>
            <a:pPr eaLnBrk="1" hangingPunct="1">
              <a:lnSpc>
                <a:spcPct val="90000"/>
              </a:lnSpc>
            </a:pPr>
            <a:r>
              <a:rPr lang="zh-CN" altLang="en-US" b="1" dirty="0">
                <a:solidFill>
                  <a:srgbClr val="0000FF"/>
                </a:solidFill>
              </a:rPr>
              <a:t>扩展点定义了启动扩展用例的条件，一旦该条件满足，则扩展用例将被使用。</a:t>
            </a:r>
          </a:p>
        </p:txBody>
      </p:sp>
      <p:sp>
        <p:nvSpPr>
          <p:cNvPr id="4" name="标题 1">
            <a:extLst>
              <a:ext uri="{FF2B5EF4-FFF2-40B4-BE49-F238E27FC236}">
                <a16:creationId xmlns:a16="http://schemas.microsoft.com/office/drawing/2014/main" id="{D4917E9D-61BA-9341-AE42-095E649EDAE7}"/>
              </a:ext>
            </a:extLst>
          </p:cNvPr>
          <p:cNvSpPr txBox="1">
            <a:spLocks/>
          </p:cNvSpPr>
          <p:nvPr/>
        </p:nvSpPr>
        <p:spPr>
          <a:xfrm>
            <a:off x="485613"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5" name="Rectangle 2">
            <a:extLst>
              <a:ext uri="{FF2B5EF4-FFF2-40B4-BE49-F238E27FC236}">
                <a16:creationId xmlns:a16="http://schemas.microsoft.com/office/drawing/2014/main" id="{81DC8059-4B3D-E146-8D05-70979FD4EA91}"/>
              </a:ext>
            </a:extLst>
          </p:cNvPr>
          <p:cNvSpPr txBox="1">
            <a:spLocks noChangeArrowheads="1"/>
          </p:cNvSpPr>
          <p:nvPr/>
        </p:nvSpPr>
        <p:spPr>
          <a:xfrm>
            <a:off x="323483" y="69598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扩展关系</a:t>
            </a:r>
            <a:endParaRPr lang="zh-CN" altLang="en-US" sz="2800" dirty="0">
              <a:solidFill>
                <a:srgbClr val="002060"/>
              </a:solidFill>
            </a:endParaRPr>
          </a:p>
        </p:txBody>
      </p:sp>
    </p:spTree>
    <p:extLst>
      <p:ext uri="{BB962C8B-B14F-4D97-AF65-F5344CB8AC3E}">
        <p14:creationId xmlns:p14="http://schemas.microsoft.com/office/powerpoint/2010/main" val="946001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49217D73-3F11-B847-B7B0-44BB640D1C98}"/>
              </a:ext>
            </a:extLst>
          </p:cNvPr>
          <p:cNvSpPr>
            <a:spLocks noGrp="1" noChangeArrowheads="1"/>
          </p:cNvSpPr>
          <p:nvPr>
            <p:ph type="title"/>
          </p:nvPr>
        </p:nvSpPr>
        <p:spPr>
          <a:xfrm>
            <a:off x="363165" y="1194542"/>
            <a:ext cx="8382000" cy="1295400"/>
          </a:xfrm>
          <a:solidFill>
            <a:schemeClr val="bg1"/>
          </a:solidFill>
        </p:spPr>
        <p:txBody>
          <a:bodyPr/>
          <a:lstStyle/>
          <a:p>
            <a:pPr eaLnBrk="1" hangingPunct="1"/>
            <a:r>
              <a:rPr lang="en-US" altLang="zh-CN" sz="2400" dirty="0"/>
              <a:t/>
            </a:r>
            <a:br>
              <a:rPr lang="en-US" altLang="zh-CN" sz="2400" dirty="0"/>
            </a:br>
            <a:r>
              <a:rPr lang="zh-CN" altLang="en-US" sz="2800" dirty="0">
                <a:solidFill>
                  <a:srgbClr val="FF0000"/>
                </a:solidFill>
              </a:rPr>
              <a:t>用例</a:t>
            </a:r>
            <a:r>
              <a:rPr lang="en-US" altLang="zh-CN" sz="2800" dirty="0"/>
              <a:t>(Use Case)</a:t>
            </a:r>
            <a:r>
              <a:rPr lang="zh-CN" altLang="en-US" sz="2800" dirty="0"/>
              <a:t>是一种描述系统需求的方法，使用用例的方法来描述系统需求的过程就是</a:t>
            </a:r>
            <a:r>
              <a:rPr lang="zh-CN" altLang="en-US" sz="2800" dirty="0">
                <a:solidFill>
                  <a:srgbClr val="FF0000"/>
                </a:solidFill>
              </a:rPr>
              <a:t>用例建模</a:t>
            </a:r>
            <a:r>
              <a:rPr lang="zh-CN" altLang="en-US" sz="2800" dirty="0"/>
              <a:t>。</a:t>
            </a:r>
            <a:r>
              <a:rPr lang="zh-CN" altLang="en-US" sz="3500" dirty="0"/>
              <a:t> </a:t>
            </a:r>
          </a:p>
        </p:txBody>
      </p:sp>
      <p:sp>
        <p:nvSpPr>
          <p:cNvPr id="5123" name="Rectangle 5">
            <a:extLst>
              <a:ext uri="{FF2B5EF4-FFF2-40B4-BE49-F238E27FC236}">
                <a16:creationId xmlns:a16="http://schemas.microsoft.com/office/drawing/2014/main" id="{B9D14471-2CA6-F241-9523-687BA052FC20}"/>
              </a:ext>
            </a:extLst>
          </p:cNvPr>
          <p:cNvSpPr>
            <a:spLocks noGrp="1" noChangeArrowheads="1"/>
          </p:cNvSpPr>
          <p:nvPr>
            <p:ph type="body" idx="1"/>
          </p:nvPr>
        </p:nvSpPr>
        <p:spPr>
          <a:xfrm>
            <a:off x="1945532" y="3015574"/>
            <a:ext cx="6512668" cy="3156626"/>
          </a:xfrm>
        </p:spPr>
        <p:txBody>
          <a:bodyPr/>
          <a:lstStyle/>
          <a:p>
            <a:pPr eaLnBrk="1" hangingPunct="1"/>
            <a:endParaRPr lang="zh-CN" altLang="zh-CN"/>
          </a:p>
        </p:txBody>
      </p:sp>
      <p:pic>
        <p:nvPicPr>
          <p:cNvPr id="5124" name="Picture 6">
            <a:extLst>
              <a:ext uri="{FF2B5EF4-FFF2-40B4-BE49-F238E27FC236}">
                <a16:creationId xmlns:a16="http://schemas.microsoft.com/office/drawing/2014/main" id="{35480BC9-84B4-8A49-8751-3F059AC2A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5532" y="2489942"/>
            <a:ext cx="5217267" cy="3629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AutoShape 7">
            <a:extLst>
              <a:ext uri="{FF2B5EF4-FFF2-40B4-BE49-F238E27FC236}">
                <a16:creationId xmlns:a16="http://schemas.microsoft.com/office/drawing/2014/main" id="{1E9D31B1-E382-324D-92E6-370F0208826B}"/>
              </a:ext>
            </a:extLst>
          </p:cNvPr>
          <p:cNvSpPr>
            <a:spLocks noChangeArrowheads="1"/>
          </p:cNvSpPr>
          <p:nvPr/>
        </p:nvSpPr>
        <p:spPr bwMode="auto">
          <a:xfrm>
            <a:off x="933856" y="6213742"/>
            <a:ext cx="7524344" cy="644258"/>
          </a:xfrm>
          <a:prstGeom prst="wedgeRectCallout">
            <a:avLst>
              <a:gd name="adj1" fmla="val -35731"/>
              <a:gd name="adj2" fmla="val -2053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chemeClr val="tx2"/>
                </a:solidFill>
              </a:rPr>
              <a:t>用例的各个成分将强迫你思考真正的需求</a:t>
            </a:r>
          </a:p>
        </p:txBody>
      </p:sp>
      <p:sp>
        <p:nvSpPr>
          <p:cNvPr id="7" name="标题 1">
            <a:extLst>
              <a:ext uri="{FF2B5EF4-FFF2-40B4-BE49-F238E27FC236}">
                <a16:creationId xmlns:a16="http://schemas.microsoft.com/office/drawing/2014/main" id="{84F9C983-08A3-D445-A878-D5B3DE179C31}"/>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一</a:t>
            </a:r>
            <a:r>
              <a:rPr lang="zh-CN" altLang="en-US" dirty="0"/>
              <a:t>、</a:t>
            </a:r>
            <a:r>
              <a:rPr lang="zh-Hans" altLang="en-US" sz="4400" dirty="0">
                <a:solidFill>
                  <a:srgbClr val="0070C0"/>
                </a:solidFill>
              </a:rPr>
              <a:t>用例建模的概念</a:t>
            </a:r>
            <a:endParaRPr lang="zh-CN" altLang="en-US" dirty="0"/>
          </a:p>
        </p:txBody>
      </p:sp>
    </p:spTree>
    <p:extLst>
      <p:ext uri="{BB962C8B-B14F-4D97-AF65-F5344CB8AC3E}">
        <p14:creationId xmlns:p14="http://schemas.microsoft.com/office/powerpoint/2010/main" val="3553993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4">
            <a:extLst>
              <a:ext uri="{FF2B5EF4-FFF2-40B4-BE49-F238E27FC236}">
                <a16:creationId xmlns:a16="http://schemas.microsoft.com/office/drawing/2014/main" id="{E1A952CB-46BC-8A49-882D-7B752830A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40" y="1858795"/>
            <a:ext cx="7068519" cy="3435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Rectangle 5">
            <a:extLst>
              <a:ext uri="{FF2B5EF4-FFF2-40B4-BE49-F238E27FC236}">
                <a16:creationId xmlns:a16="http://schemas.microsoft.com/office/drawing/2014/main" id="{8F657346-9774-AB44-8ACB-ACC2080C241D}"/>
              </a:ext>
            </a:extLst>
          </p:cNvPr>
          <p:cNvSpPr>
            <a:spLocks noChangeArrowheads="1"/>
          </p:cNvSpPr>
          <p:nvPr/>
        </p:nvSpPr>
        <p:spPr bwMode="auto">
          <a:xfrm>
            <a:off x="533400" y="5410200"/>
            <a:ext cx="81534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Char char="•"/>
            </a:pPr>
            <a:r>
              <a:rPr lang="zh-CN" altLang="en-US" sz="2800" b="1" dirty="0"/>
              <a:t>一个用例可以有多个扩展点</a:t>
            </a:r>
            <a:br>
              <a:rPr lang="zh-CN" altLang="en-US" sz="2800" b="1" dirty="0"/>
            </a:br>
            <a:r>
              <a:rPr lang="zh-CN" altLang="en-US" sz="2800" b="1" dirty="0">
                <a:solidFill>
                  <a:srgbClr val="800000"/>
                </a:solidFill>
              </a:rPr>
              <a:t>扩展关系为处理异常或构建灵活的系统架构提供了一种非常有效的方法。</a:t>
            </a:r>
          </a:p>
        </p:txBody>
      </p:sp>
      <p:sp>
        <p:nvSpPr>
          <p:cNvPr id="38914" name="Rectangle 2">
            <a:extLst>
              <a:ext uri="{FF2B5EF4-FFF2-40B4-BE49-F238E27FC236}">
                <a16:creationId xmlns:a16="http://schemas.microsoft.com/office/drawing/2014/main" id="{80716CB6-2B73-C342-AA73-4013063381A6}"/>
              </a:ext>
            </a:extLst>
          </p:cNvPr>
          <p:cNvSpPr>
            <a:spLocks noGrp="1" noChangeArrowheads="1"/>
          </p:cNvSpPr>
          <p:nvPr>
            <p:ph type="title"/>
          </p:nvPr>
        </p:nvSpPr>
        <p:spPr>
          <a:xfrm>
            <a:off x="5328188" y="1520856"/>
            <a:ext cx="3056395" cy="792162"/>
          </a:xfrm>
        </p:spPr>
        <p:txBody>
          <a:bodyPr/>
          <a:lstStyle/>
          <a:p>
            <a:pPr eaLnBrk="1" hangingPunct="1"/>
            <a:r>
              <a:rPr lang="zh-CN" altLang="en-US" dirty="0">
                <a:solidFill>
                  <a:srgbClr val="0000FF"/>
                </a:solidFill>
              </a:rPr>
              <a:t>扩展点</a:t>
            </a:r>
          </a:p>
        </p:txBody>
      </p:sp>
      <p:sp>
        <p:nvSpPr>
          <p:cNvPr id="6" name="标题 1">
            <a:extLst>
              <a:ext uri="{FF2B5EF4-FFF2-40B4-BE49-F238E27FC236}">
                <a16:creationId xmlns:a16="http://schemas.microsoft.com/office/drawing/2014/main" id="{41446BF4-DEFA-A041-88D7-BAFC7846632E}"/>
              </a:ext>
            </a:extLst>
          </p:cNvPr>
          <p:cNvSpPr txBox="1">
            <a:spLocks/>
          </p:cNvSpPr>
          <p:nvPr/>
        </p:nvSpPr>
        <p:spPr>
          <a:xfrm>
            <a:off x="485613"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7" name="Rectangle 2">
            <a:extLst>
              <a:ext uri="{FF2B5EF4-FFF2-40B4-BE49-F238E27FC236}">
                <a16:creationId xmlns:a16="http://schemas.microsoft.com/office/drawing/2014/main" id="{FA04FA2F-18AC-1E49-BFB0-2A11AE48D7DC}"/>
              </a:ext>
            </a:extLst>
          </p:cNvPr>
          <p:cNvSpPr txBox="1">
            <a:spLocks noChangeArrowheads="1"/>
          </p:cNvSpPr>
          <p:nvPr/>
        </p:nvSpPr>
        <p:spPr>
          <a:xfrm>
            <a:off x="323483" y="69598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扩展关系</a:t>
            </a:r>
            <a:endParaRPr lang="zh-CN" altLang="en-US" sz="2800" dirty="0">
              <a:solidFill>
                <a:srgbClr val="002060"/>
              </a:solidFill>
            </a:endParaRPr>
          </a:p>
        </p:txBody>
      </p:sp>
    </p:spTree>
    <p:extLst>
      <p:ext uri="{BB962C8B-B14F-4D97-AF65-F5344CB8AC3E}">
        <p14:creationId xmlns:p14="http://schemas.microsoft.com/office/powerpoint/2010/main" val="249909999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a:extLst>
              <a:ext uri="{FF2B5EF4-FFF2-40B4-BE49-F238E27FC236}">
                <a16:creationId xmlns:a16="http://schemas.microsoft.com/office/drawing/2014/main" id="{DD8F28B9-B8F8-B249-9276-BF1F234F8908}"/>
              </a:ext>
            </a:extLst>
          </p:cNvPr>
          <p:cNvSpPr>
            <a:spLocks noGrp="1" noChangeArrowheads="1"/>
          </p:cNvSpPr>
          <p:nvPr>
            <p:ph type="body" sz="half" idx="1"/>
          </p:nvPr>
        </p:nvSpPr>
        <p:spPr>
          <a:xfrm>
            <a:off x="0" y="1472107"/>
            <a:ext cx="8229600" cy="1793875"/>
          </a:xfrm>
        </p:spPr>
        <p:txBody>
          <a:bodyPr/>
          <a:lstStyle/>
          <a:p>
            <a:pPr eaLnBrk="1" hangingPunct="1"/>
            <a:r>
              <a:rPr lang="zh-CN" altLang="en-US" sz="2800" b="1" dirty="0">
                <a:solidFill>
                  <a:srgbClr val="000099"/>
                </a:solidFill>
              </a:rPr>
              <a:t>子用例表示父用例的特殊形式。</a:t>
            </a:r>
            <a:r>
              <a:rPr lang="zh-CN" altLang="en-US" sz="2800" b="1" dirty="0"/>
              <a:t> </a:t>
            </a:r>
          </a:p>
          <a:p>
            <a:pPr eaLnBrk="1" hangingPunct="1"/>
            <a:r>
              <a:rPr lang="zh-CN" altLang="en-US" sz="2800" b="1" dirty="0"/>
              <a:t>子用例从父用例处继承行为和属性，还可以添加行为或覆盖、改变继承的行为。</a:t>
            </a:r>
          </a:p>
        </p:txBody>
      </p:sp>
      <p:pic>
        <p:nvPicPr>
          <p:cNvPr id="39940" name="Picture 6">
            <a:extLst>
              <a:ext uri="{FF2B5EF4-FFF2-40B4-BE49-F238E27FC236}">
                <a16:creationId xmlns:a16="http://schemas.microsoft.com/office/drawing/2014/main" id="{84F73A43-7C7F-624C-86CF-A23F40AF7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63" y="3323132"/>
            <a:ext cx="4401519" cy="315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8">
            <a:extLst>
              <a:ext uri="{FF2B5EF4-FFF2-40B4-BE49-F238E27FC236}">
                <a16:creationId xmlns:a16="http://schemas.microsoft.com/office/drawing/2014/main" id="{D1D92612-CEBF-2A42-AF37-459110ECA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288" y="2555875"/>
            <a:ext cx="3657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828B1D3A-CD48-834E-88B7-C9E6CA15C1C4}"/>
              </a:ext>
            </a:extLst>
          </p:cNvPr>
          <p:cNvSpPr txBox="1">
            <a:spLocks/>
          </p:cNvSpPr>
          <p:nvPr/>
        </p:nvSpPr>
        <p:spPr>
          <a:xfrm>
            <a:off x="485613"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7" name="Rectangle 2">
            <a:extLst>
              <a:ext uri="{FF2B5EF4-FFF2-40B4-BE49-F238E27FC236}">
                <a16:creationId xmlns:a16="http://schemas.microsoft.com/office/drawing/2014/main" id="{7631ABD7-5AFA-AD4F-BCA4-E92B7681A08F}"/>
              </a:ext>
            </a:extLst>
          </p:cNvPr>
          <p:cNvSpPr txBox="1">
            <a:spLocks noChangeArrowheads="1"/>
          </p:cNvSpPr>
          <p:nvPr/>
        </p:nvSpPr>
        <p:spPr>
          <a:xfrm>
            <a:off x="323483" y="69598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泛化关系</a:t>
            </a:r>
            <a:endParaRPr lang="zh-CN" altLang="en-US" sz="2800" dirty="0">
              <a:solidFill>
                <a:srgbClr val="002060"/>
              </a:solidFill>
            </a:endParaRPr>
          </a:p>
        </p:txBody>
      </p:sp>
    </p:spTree>
    <p:extLst>
      <p:ext uri="{BB962C8B-B14F-4D97-AF65-F5344CB8AC3E}">
        <p14:creationId xmlns:p14="http://schemas.microsoft.com/office/powerpoint/2010/main" val="1568311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75FE1E66-867A-984C-B867-19909179B2C8}"/>
              </a:ext>
            </a:extLst>
          </p:cNvPr>
          <p:cNvSpPr>
            <a:spLocks noGrp="1" noChangeArrowheads="1"/>
          </p:cNvSpPr>
          <p:nvPr>
            <p:ph type="body" idx="1"/>
          </p:nvPr>
        </p:nvSpPr>
        <p:spPr/>
        <p:txBody>
          <a:bodyPr/>
          <a:lstStyle/>
          <a:p>
            <a:pPr eaLnBrk="1" hangingPunct="1"/>
            <a:endParaRPr lang="zh-CN" altLang="zh-CN"/>
          </a:p>
        </p:txBody>
      </p:sp>
      <p:pic>
        <p:nvPicPr>
          <p:cNvPr id="40964" name="Picture 5">
            <a:extLst>
              <a:ext uri="{FF2B5EF4-FFF2-40B4-BE49-F238E27FC236}">
                <a16:creationId xmlns:a16="http://schemas.microsoft.com/office/drawing/2014/main" id="{2014EFB3-1E9B-574A-BFAF-47D4ADD03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08404"/>
            <a:ext cx="8313738"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Rectangle 2">
            <a:extLst>
              <a:ext uri="{FF2B5EF4-FFF2-40B4-BE49-F238E27FC236}">
                <a16:creationId xmlns:a16="http://schemas.microsoft.com/office/drawing/2014/main" id="{11A49211-AB83-994A-837F-B634525062B3}"/>
              </a:ext>
            </a:extLst>
          </p:cNvPr>
          <p:cNvSpPr>
            <a:spLocks noGrp="1" noChangeArrowheads="1"/>
          </p:cNvSpPr>
          <p:nvPr>
            <p:ph type="title"/>
          </p:nvPr>
        </p:nvSpPr>
        <p:spPr>
          <a:xfrm>
            <a:off x="373062" y="2121408"/>
            <a:ext cx="7543800" cy="1295400"/>
          </a:xfrm>
        </p:spPr>
        <p:txBody>
          <a:bodyPr/>
          <a:lstStyle/>
          <a:p>
            <a:pPr eaLnBrk="1" hangingPunct="1"/>
            <a:r>
              <a:rPr lang="zh-CN" altLang="en-US" dirty="0">
                <a:solidFill>
                  <a:srgbClr val="0000FF"/>
                </a:solidFill>
              </a:rPr>
              <a:t>泛化关系</a:t>
            </a:r>
          </a:p>
        </p:txBody>
      </p:sp>
      <p:sp>
        <p:nvSpPr>
          <p:cNvPr id="5" name="标题 1">
            <a:extLst>
              <a:ext uri="{FF2B5EF4-FFF2-40B4-BE49-F238E27FC236}">
                <a16:creationId xmlns:a16="http://schemas.microsoft.com/office/drawing/2014/main" id="{B1E4A0E2-DA6D-094E-9F65-580D630D25EA}"/>
              </a:ext>
            </a:extLst>
          </p:cNvPr>
          <p:cNvSpPr txBox="1">
            <a:spLocks/>
          </p:cNvSpPr>
          <p:nvPr/>
        </p:nvSpPr>
        <p:spPr>
          <a:xfrm>
            <a:off x="284135" y="30378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6" name="Rectangle 2">
            <a:extLst>
              <a:ext uri="{FF2B5EF4-FFF2-40B4-BE49-F238E27FC236}">
                <a16:creationId xmlns:a16="http://schemas.microsoft.com/office/drawing/2014/main" id="{D71A2877-2EB4-F94B-B4AB-AB3176376F7F}"/>
              </a:ext>
            </a:extLst>
          </p:cNvPr>
          <p:cNvSpPr txBox="1">
            <a:spLocks noChangeArrowheads="1"/>
          </p:cNvSpPr>
          <p:nvPr/>
        </p:nvSpPr>
        <p:spPr>
          <a:xfrm>
            <a:off x="122005" y="999770"/>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泛化关系</a:t>
            </a:r>
            <a:endParaRPr lang="zh-CN" altLang="en-US" sz="2800" dirty="0">
              <a:solidFill>
                <a:srgbClr val="002060"/>
              </a:solidFill>
            </a:endParaRPr>
          </a:p>
        </p:txBody>
      </p:sp>
    </p:spTree>
    <p:extLst>
      <p:ext uri="{BB962C8B-B14F-4D97-AF65-F5344CB8AC3E}">
        <p14:creationId xmlns:p14="http://schemas.microsoft.com/office/powerpoint/2010/main" val="22554289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a:extLst>
              <a:ext uri="{FF2B5EF4-FFF2-40B4-BE49-F238E27FC236}">
                <a16:creationId xmlns:a16="http://schemas.microsoft.com/office/drawing/2014/main" id="{850F5F4B-06BD-744A-BC7D-DB0AA1312122}"/>
              </a:ext>
            </a:extLst>
          </p:cNvPr>
          <p:cNvSpPr>
            <a:spLocks noGrp="1" noChangeArrowheads="1"/>
          </p:cNvSpPr>
          <p:nvPr>
            <p:ph type="body" idx="1"/>
          </p:nvPr>
        </p:nvSpPr>
        <p:spPr>
          <a:xfrm>
            <a:off x="323483" y="1608918"/>
            <a:ext cx="4663978" cy="3716364"/>
          </a:xfrm>
        </p:spPr>
        <p:txBody>
          <a:bodyPr>
            <a:normAutofit/>
          </a:bodyPr>
          <a:lstStyle/>
          <a:p>
            <a:pPr eaLnBrk="1" hangingPunct="1"/>
            <a:r>
              <a:rPr lang="zh-CN" altLang="en-US" sz="2800" b="1" dirty="0"/>
              <a:t>例如在需求分析中常见的权限控制问题（如下图所示）</a:t>
            </a:r>
            <a:r>
              <a:rPr lang="en-US" altLang="zh-CN" sz="2800" b="1" dirty="0"/>
              <a:t>:</a:t>
            </a:r>
          </a:p>
          <a:p>
            <a:pPr eaLnBrk="1" hangingPunct="1"/>
            <a:r>
              <a:rPr lang="zh-CN" altLang="en-US" sz="2800" b="1" dirty="0"/>
              <a:t>一般的</a:t>
            </a:r>
            <a:r>
              <a:rPr lang="zh-CN" altLang="en-US" sz="2800" b="1" dirty="0">
                <a:solidFill>
                  <a:srgbClr val="FF0000"/>
                </a:solidFill>
              </a:rPr>
              <a:t>用户</a:t>
            </a:r>
            <a:r>
              <a:rPr lang="zh-CN" altLang="en-US" sz="2800" b="1" dirty="0"/>
              <a:t>只可以使用一些常规的</a:t>
            </a:r>
            <a:r>
              <a:rPr lang="zh-CN" altLang="en-US" sz="2800" b="1" dirty="0">
                <a:solidFill>
                  <a:srgbClr val="FF0000"/>
                </a:solidFill>
              </a:rPr>
              <a:t>操作</a:t>
            </a:r>
            <a:endParaRPr lang="zh-CN" altLang="en-US" sz="2800" b="1" dirty="0"/>
          </a:p>
          <a:p>
            <a:pPr eaLnBrk="1" hangingPunct="1"/>
            <a:r>
              <a:rPr lang="zh-CN" altLang="en-US" sz="2800" b="1" dirty="0">
                <a:solidFill>
                  <a:srgbClr val="000099"/>
                </a:solidFill>
              </a:rPr>
              <a:t>管理员</a:t>
            </a:r>
            <a:r>
              <a:rPr lang="zh-CN" altLang="en-US" sz="2800" b="1" dirty="0"/>
              <a:t>除了</a:t>
            </a:r>
            <a:r>
              <a:rPr lang="zh-CN" altLang="en-US" sz="2800" b="1" dirty="0">
                <a:solidFill>
                  <a:srgbClr val="000099"/>
                </a:solidFill>
              </a:rPr>
              <a:t>常规操作</a:t>
            </a:r>
            <a:r>
              <a:rPr lang="zh-CN" altLang="en-US" sz="2800" b="1" dirty="0"/>
              <a:t>之外还需要进行一些</a:t>
            </a:r>
            <a:r>
              <a:rPr lang="zh-CN" altLang="en-US" sz="2800" b="1" dirty="0">
                <a:solidFill>
                  <a:srgbClr val="000099"/>
                </a:solidFill>
              </a:rPr>
              <a:t>系统管理</a:t>
            </a:r>
            <a:r>
              <a:rPr lang="zh-CN" altLang="en-US" sz="2800" b="1" dirty="0"/>
              <a:t>工作</a:t>
            </a:r>
          </a:p>
          <a:p>
            <a:pPr eaLnBrk="1" hangingPunct="1"/>
            <a:r>
              <a:rPr lang="zh-CN" altLang="en-US" sz="2800" b="1" dirty="0">
                <a:solidFill>
                  <a:srgbClr val="800000"/>
                </a:solidFill>
              </a:rPr>
              <a:t>操作员</a:t>
            </a:r>
            <a:r>
              <a:rPr lang="zh-CN" altLang="en-US" sz="2800" b="1" dirty="0"/>
              <a:t>既可以进行</a:t>
            </a:r>
            <a:r>
              <a:rPr lang="zh-CN" altLang="en-US" sz="2800" b="1" dirty="0">
                <a:solidFill>
                  <a:srgbClr val="800000"/>
                </a:solidFill>
              </a:rPr>
              <a:t>常规操作</a:t>
            </a:r>
            <a:r>
              <a:rPr lang="zh-CN" altLang="en-US" sz="2800" b="1" dirty="0"/>
              <a:t>又可以进行一些</a:t>
            </a:r>
            <a:r>
              <a:rPr lang="zh-CN" altLang="en-US" sz="2800" b="1" dirty="0">
                <a:solidFill>
                  <a:srgbClr val="800000"/>
                </a:solidFill>
              </a:rPr>
              <a:t>配置操作</a:t>
            </a:r>
            <a:r>
              <a:rPr lang="zh-CN" altLang="en-US" sz="2800" b="1" dirty="0"/>
              <a:t>。</a:t>
            </a:r>
          </a:p>
        </p:txBody>
      </p:sp>
      <p:pic>
        <p:nvPicPr>
          <p:cNvPr id="41987" name="Picture 4">
            <a:extLst>
              <a:ext uri="{FF2B5EF4-FFF2-40B4-BE49-F238E27FC236}">
                <a16:creationId xmlns:a16="http://schemas.microsoft.com/office/drawing/2014/main" id="{07F0F112-97A6-064F-B666-0BAB3E4E1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5956" y="765782"/>
            <a:ext cx="3766088" cy="289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5">
            <a:extLst>
              <a:ext uri="{FF2B5EF4-FFF2-40B4-BE49-F238E27FC236}">
                <a16:creationId xmlns:a16="http://schemas.microsoft.com/office/drawing/2014/main" id="{880693D1-8A39-F846-8F7F-EB3BA6160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7912" y="3982078"/>
            <a:ext cx="3766088" cy="28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AutoShape 6">
            <a:extLst>
              <a:ext uri="{FF2B5EF4-FFF2-40B4-BE49-F238E27FC236}">
                <a16:creationId xmlns:a16="http://schemas.microsoft.com/office/drawing/2014/main" id="{92F0E24E-A47D-8049-B478-08F5E416E973}"/>
              </a:ext>
            </a:extLst>
          </p:cNvPr>
          <p:cNvSpPr>
            <a:spLocks noChangeArrowheads="1"/>
          </p:cNvSpPr>
          <p:nvPr/>
        </p:nvSpPr>
        <p:spPr bwMode="auto">
          <a:xfrm>
            <a:off x="6537056" y="3476939"/>
            <a:ext cx="533400" cy="685800"/>
          </a:xfrm>
          <a:prstGeom prst="downArrow">
            <a:avLst>
              <a:gd name="adj1" fmla="val 50000"/>
              <a:gd name="adj2" fmla="val 3214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41990" name="AutoShape 7">
            <a:extLst>
              <a:ext uri="{FF2B5EF4-FFF2-40B4-BE49-F238E27FC236}">
                <a16:creationId xmlns:a16="http://schemas.microsoft.com/office/drawing/2014/main" id="{03F3BC0C-FDBF-5746-82B3-33DCDA25AB8C}"/>
              </a:ext>
            </a:extLst>
          </p:cNvPr>
          <p:cNvSpPr>
            <a:spLocks noChangeArrowheads="1"/>
          </p:cNvSpPr>
          <p:nvPr/>
        </p:nvSpPr>
        <p:spPr bwMode="auto">
          <a:xfrm>
            <a:off x="7070456" y="3467100"/>
            <a:ext cx="1447800" cy="381000"/>
          </a:xfrm>
          <a:prstGeom prst="wedgeRectCallout">
            <a:avLst>
              <a:gd name="adj1" fmla="val -63269"/>
              <a:gd name="adj2" fmla="val -1458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t>参与者泛化</a:t>
            </a:r>
          </a:p>
        </p:txBody>
      </p:sp>
      <p:sp>
        <p:nvSpPr>
          <p:cNvPr id="41991" name="AutoShape 8">
            <a:extLst>
              <a:ext uri="{FF2B5EF4-FFF2-40B4-BE49-F238E27FC236}">
                <a16:creationId xmlns:a16="http://schemas.microsoft.com/office/drawing/2014/main" id="{73FA4164-C902-4A48-B5F4-520EDA0DC13C}"/>
              </a:ext>
            </a:extLst>
          </p:cNvPr>
          <p:cNvSpPr>
            <a:spLocks noChangeArrowheads="1"/>
          </p:cNvSpPr>
          <p:nvPr/>
        </p:nvSpPr>
        <p:spPr bwMode="auto">
          <a:xfrm>
            <a:off x="914400" y="5655590"/>
            <a:ext cx="3962400" cy="1066800"/>
          </a:xfrm>
          <a:prstGeom prst="wedgeRectCallout">
            <a:avLst>
              <a:gd name="adj1" fmla="val 65264"/>
              <a:gd name="adj2" fmla="val -72319"/>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solidFill>
                  <a:srgbClr val="FF0000"/>
                </a:solidFill>
              </a:rPr>
              <a:t>可以减少用例图中关联的个数，简化用例图</a:t>
            </a:r>
            <a:endParaRPr lang="zh-CN" altLang="en-US" sz="2400" b="1">
              <a:solidFill>
                <a:srgbClr val="000099"/>
              </a:solidFill>
            </a:endParaRPr>
          </a:p>
        </p:txBody>
      </p:sp>
      <p:sp>
        <p:nvSpPr>
          <p:cNvPr id="8" name="标题 1">
            <a:extLst>
              <a:ext uri="{FF2B5EF4-FFF2-40B4-BE49-F238E27FC236}">
                <a16:creationId xmlns:a16="http://schemas.microsoft.com/office/drawing/2014/main" id="{3EB030F8-00DB-324D-AA8F-72B82D84844E}"/>
              </a:ext>
            </a:extLst>
          </p:cNvPr>
          <p:cNvSpPr txBox="1">
            <a:spLocks/>
          </p:cNvSpPr>
          <p:nvPr/>
        </p:nvSpPr>
        <p:spPr>
          <a:xfrm>
            <a:off x="485613"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9" name="Rectangle 2">
            <a:extLst>
              <a:ext uri="{FF2B5EF4-FFF2-40B4-BE49-F238E27FC236}">
                <a16:creationId xmlns:a16="http://schemas.microsoft.com/office/drawing/2014/main" id="{79854931-18B3-B443-9281-758A8332A19F}"/>
              </a:ext>
            </a:extLst>
          </p:cNvPr>
          <p:cNvSpPr txBox="1">
            <a:spLocks noChangeArrowheads="1"/>
          </p:cNvSpPr>
          <p:nvPr/>
        </p:nvSpPr>
        <p:spPr>
          <a:xfrm>
            <a:off x="323483" y="69598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泛化关系</a:t>
            </a:r>
            <a:endParaRPr lang="zh-CN" altLang="en-US" sz="2800" dirty="0">
              <a:solidFill>
                <a:srgbClr val="002060"/>
              </a:solidFill>
            </a:endParaRPr>
          </a:p>
        </p:txBody>
      </p:sp>
    </p:spTree>
    <p:extLst>
      <p:ext uri="{BB962C8B-B14F-4D97-AF65-F5344CB8AC3E}">
        <p14:creationId xmlns:p14="http://schemas.microsoft.com/office/powerpoint/2010/main" val="3562641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a:extLst>
              <a:ext uri="{FF2B5EF4-FFF2-40B4-BE49-F238E27FC236}">
                <a16:creationId xmlns:a16="http://schemas.microsoft.com/office/drawing/2014/main" id="{583E5124-4FCD-4E46-8440-9D0037E28CA8}"/>
              </a:ext>
            </a:extLst>
          </p:cNvPr>
          <p:cNvSpPr>
            <a:spLocks noGrp="1" noChangeArrowheads="1"/>
          </p:cNvSpPr>
          <p:nvPr>
            <p:ph type="body" idx="1"/>
          </p:nvPr>
        </p:nvSpPr>
        <p:spPr>
          <a:xfrm>
            <a:off x="0" y="1530457"/>
            <a:ext cx="5334000" cy="5562600"/>
          </a:xfrm>
        </p:spPr>
        <p:txBody>
          <a:bodyPr/>
          <a:lstStyle/>
          <a:p>
            <a:pPr eaLnBrk="1" hangingPunct="1"/>
            <a:r>
              <a:rPr lang="zh-CN" altLang="en-US" sz="2800" b="1" dirty="0">
                <a:solidFill>
                  <a:srgbClr val="800000"/>
                </a:solidFill>
                <a:latin typeface="Times New Roman" panose="02020603050405020304" pitchFamily="18" charset="0"/>
              </a:rPr>
              <a:t>实例  参与者之间的泛化关系</a:t>
            </a:r>
          </a:p>
          <a:p>
            <a:pPr eaLnBrk="1" hangingPunct="1">
              <a:spcBef>
                <a:spcPct val="0"/>
              </a:spcBef>
              <a:buFont typeface="Wingdings" pitchFamily="2" charset="2"/>
              <a:buNone/>
            </a:pPr>
            <a:r>
              <a:rPr lang="zh-CN" altLang="en-US" sz="2800" b="1" dirty="0">
                <a:latin typeface="Times New Roman" panose="02020603050405020304" pitchFamily="18" charset="0"/>
              </a:rPr>
              <a:t>    </a:t>
            </a:r>
            <a:r>
              <a:rPr lang="zh-CN" altLang="en-US" sz="2800" b="1" dirty="0">
                <a:solidFill>
                  <a:srgbClr val="3333FF"/>
                </a:solidFill>
                <a:latin typeface="Times New Roman" panose="02020603050405020304" pitchFamily="18" charset="0"/>
              </a:rPr>
              <a:t>参与者</a:t>
            </a:r>
            <a:r>
              <a:rPr lang="zh-CN" altLang="en-US" sz="2800" b="1" dirty="0">
                <a:latin typeface="Times New Roman" panose="02020603050405020304" pitchFamily="18" charset="0"/>
              </a:rPr>
              <a:t>：经理，安全主管，保安</a:t>
            </a:r>
          </a:p>
          <a:p>
            <a:pPr eaLnBrk="1" hangingPunct="1">
              <a:spcBef>
                <a:spcPct val="0"/>
              </a:spcBef>
              <a:buFont typeface="Wingdings" pitchFamily="2" charset="2"/>
              <a:buNone/>
            </a:pPr>
            <a:r>
              <a:rPr lang="zh-CN" altLang="en-US" sz="2800" b="1" dirty="0">
                <a:latin typeface="Times New Roman" panose="02020603050405020304" pitchFamily="18" charset="0"/>
              </a:rPr>
              <a:t>    </a:t>
            </a:r>
            <a:r>
              <a:rPr lang="zh-CN" altLang="en-US" sz="2800" b="1" dirty="0">
                <a:solidFill>
                  <a:srgbClr val="3333FF"/>
                </a:solidFill>
                <a:latin typeface="Times New Roman" panose="02020603050405020304" pitchFamily="18" charset="0"/>
              </a:rPr>
              <a:t>用例</a:t>
            </a:r>
            <a:r>
              <a:rPr lang="zh-CN" altLang="en-US" sz="2800" b="1" dirty="0">
                <a:latin typeface="Times New Roman" panose="02020603050405020304" pitchFamily="18" charset="0"/>
              </a:rPr>
              <a:t>：管理人事，批准预算，批准安全证书，监视周边</a:t>
            </a:r>
          </a:p>
          <a:p>
            <a:pPr eaLnBrk="1" hangingPunct="1">
              <a:spcBef>
                <a:spcPct val="0"/>
              </a:spcBef>
            </a:pPr>
            <a:endParaRPr lang="zh-CN" altLang="en-US" sz="2800" b="1" dirty="0">
              <a:latin typeface="Times New Roman" panose="02020603050405020304" pitchFamily="18" charset="0"/>
            </a:endParaRPr>
          </a:p>
          <a:p>
            <a:pPr eaLnBrk="1" hangingPunct="1">
              <a:spcBef>
                <a:spcPct val="0"/>
              </a:spcBef>
            </a:pPr>
            <a:r>
              <a:rPr lang="zh-CN" altLang="en-US" sz="2800" b="1" dirty="0">
                <a:solidFill>
                  <a:srgbClr val="FF0000"/>
                </a:solidFill>
                <a:latin typeface="Times New Roman" panose="02020603050405020304" pitchFamily="18" charset="0"/>
              </a:rPr>
              <a:t>经理</a:t>
            </a:r>
            <a:r>
              <a:rPr lang="zh-CN" altLang="en-US" sz="2800" b="1" dirty="0">
                <a:solidFill>
                  <a:srgbClr val="000099"/>
                </a:solidFill>
                <a:latin typeface="Times New Roman" panose="02020603050405020304" pitchFamily="18" charset="0"/>
              </a:rPr>
              <a:t>参与的用例</a:t>
            </a:r>
            <a:r>
              <a:rPr lang="zh-CN" altLang="en-US" sz="2800" b="1" dirty="0">
                <a:latin typeface="Times New Roman" panose="02020603050405020304" pitchFamily="18" charset="0"/>
              </a:rPr>
              <a:t>：</a:t>
            </a:r>
          </a:p>
          <a:p>
            <a:pPr eaLnBrk="1" hangingPunct="1">
              <a:spcBef>
                <a:spcPct val="0"/>
              </a:spcBef>
              <a:buFont typeface="Wingdings" pitchFamily="2" charset="2"/>
              <a:buNone/>
            </a:pPr>
            <a:r>
              <a:rPr lang="zh-CN" altLang="en-US" sz="2800" b="1" dirty="0">
                <a:latin typeface="Times New Roman" panose="02020603050405020304" pitchFamily="18" charset="0"/>
              </a:rPr>
              <a:t>管理人事，批准预算</a:t>
            </a:r>
            <a:r>
              <a:rPr lang="en-US" altLang="zh-CN" sz="2800" b="1" dirty="0">
                <a:latin typeface="Times New Roman" panose="02020603050405020304" pitchFamily="18" charset="0"/>
              </a:rPr>
              <a:t>2</a:t>
            </a:r>
            <a:r>
              <a:rPr lang="zh-CN" altLang="en-US" sz="2800" b="1" dirty="0">
                <a:latin typeface="Times New Roman" panose="02020603050405020304" pitchFamily="18" charset="0"/>
              </a:rPr>
              <a:t>个用例</a:t>
            </a:r>
          </a:p>
          <a:p>
            <a:pPr eaLnBrk="1" hangingPunct="1">
              <a:spcBef>
                <a:spcPct val="0"/>
              </a:spcBef>
            </a:pPr>
            <a:r>
              <a:rPr lang="zh-CN" altLang="en-US" sz="2800" b="1" dirty="0">
                <a:solidFill>
                  <a:srgbClr val="FF0000"/>
                </a:solidFill>
                <a:latin typeface="Times New Roman" panose="02020603050405020304" pitchFamily="18" charset="0"/>
              </a:rPr>
              <a:t>保安</a:t>
            </a:r>
            <a:r>
              <a:rPr lang="zh-CN" altLang="en-US" sz="2800" b="1" dirty="0">
                <a:solidFill>
                  <a:srgbClr val="000099"/>
                </a:solidFill>
                <a:latin typeface="Times New Roman" panose="02020603050405020304" pitchFamily="18" charset="0"/>
              </a:rPr>
              <a:t>参与的用例</a:t>
            </a:r>
            <a:r>
              <a:rPr lang="zh-CN" altLang="en-US" sz="2800" b="1" dirty="0">
                <a:latin typeface="Times New Roman" panose="02020603050405020304" pitchFamily="18" charset="0"/>
              </a:rPr>
              <a:t>：</a:t>
            </a:r>
          </a:p>
          <a:p>
            <a:pPr eaLnBrk="1" hangingPunct="1">
              <a:spcBef>
                <a:spcPct val="0"/>
              </a:spcBef>
              <a:buFont typeface="Wingdings" pitchFamily="2" charset="2"/>
              <a:buNone/>
            </a:pPr>
            <a:r>
              <a:rPr lang="zh-CN" altLang="en-US" sz="2800" b="1" dirty="0">
                <a:latin typeface="Times New Roman" panose="02020603050405020304" pitchFamily="18" charset="0"/>
              </a:rPr>
              <a:t>监视周边</a:t>
            </a:r>
            <a:r>
              <a:rPr lang="en-US" altLang="zh-CN" sz="2800" b="1" dirty="0">
                <a:latin typeface="Times New Roman" panose="02020603050405020304" pitchFamily="18" charset="0"/>
              </a:rPr>
              <a:t>1</a:t>
            </a:r>
            <a:r>
              <a:rPr lang="zh-CN" altLang="en-US" sz="2800" b="1" dirty="0">
                <a:latin typeface="Times New Roman" panose="02020603050405020304" pitchFamily="18" charset="0"/>
              </a:rPr>
              <a:t>个用例</a:t>
            </a:r>
          </a:p>
          <a:p>
            <a:pPr eaLnBrk="1" hangingPunct="1">
              <a:spcBef>
                <a:spcPct val="0"/>
              </a:spcBef>
            </a:pPr>
            <a:r>
              <a:rPr lang="zh-CN" altLang="en-US" sz="2800" b="1" dirty="0">
                <a:solidFill>
                  <a:srgbClr val="FF0000"/>
                </a:solidFill>
                <a:latin typeface="Times New Roman" panose="02020603050405020304" pitchFamily="18" charset="0"/>
              </a:rPr>
              <a:t>安全主管</a:t>
            </a:r>
            <a:r>
              <a:rPr lang="zh-CN" altLang="en-US" sz="2800" b="1" dirty="0">
                <a:solidFill>
                  <a:srgbClr val="000099"/>
                </a:solidFill>
                <a:latin typeface="Times New Roman" panose="02020603050405020304" pitchFamily="18" charset="0"/>
              </a:rPr>
              <a:t>参与的用例</a:t>
            </a:r>
            <a:r>
              <a:rPr lang="zh-CN" altLang="en-US" sz="2800" b="1" dirty="0">
                <a:latin typeface="Times New Roman" panose="02020603050405020304" pitchFamily="18" charset="0"/>
              </a:rPr>
              <a:t>：</a:t>
            </a:r>
          </a:p>
          <a:p>
            <a:pPr eaLnBrk="1" hangingPunct="1">
              <a:spcBef>
                <a:spcPct val="0"/>
              </a:spcBef>
              <a:buFont typeface="Wingdings" pitchFamily="2" charset="2"/>
              <a:buNone/>
            </a:pPr>
            <a:r>
              <a:rPr lang="zh-CN" altLang="en-US" sz="2800" b="1" dirty="0">
                <a:latin typeface="Times New Roman" panose="02020603050405020304" pitchFamily="18" charset="0"/>
              </a:rPr>
              <a:t>管理人事，批准预算，批准安全证书，监视周边</a:t>
            </a:r>
            <a:r>
              <a:rPr lang="en-US" altLang="zh-CN" sz="2800" b="1" dirty="0">
                <a:latin typeface="Times New Roman" panose="02020603050405020304" pitchFamily="18" charset="0"/>
              </a:rPr>
              <a:t>4</a:t>
            </a:r>
            <a:r>
              <a:rPr lang="zh-CN" altLang="en-US" sz="2800" b="1" dirty="0">
                <a:latin typeface="Times New Roman" panose="02020603050405020304" pitchFamily="18" charset="0"/>
              </a:rPr>
              <a:t>个用例</a:t>
            </a:r>
          </a:p>
          <a:p>
            <a:pPr eaLnBrk="1" hangingPunct="1">
              <a:spcBef>
                <a:spcPct val="0"/>
              </a:spcBef>
              <a:buFont typeface="Wingdings" pitchFamily="2" charset="2"/>
              <a:buNone/>
            </a:pPr>
            <a:endParaRPr lang="zh-CN" altLang="en-US" sz="2800" b="1" dirty="0">
              <a:latin typeface="Times New Roman" panose="02020603050405020304" pitchFamily="18" charset="0"/>
            </a:endParaRPr>
          </a:p>
          <a:p>
            <a:pPr eaLnBrk="1" hangingPunct="1">
              <a:spcBef>
                <a:spcPct val="0"/>
              </a:spcBef>
              <a:buFont typeface="Wingdings" pitchFamily="2" charset="2"/>
              <a:buNone/>
            </a:pPr>
            <a:endParaRPr lang="en-US" altLang="zh-CN" sz="2400" b="1" dirty="0">
              <a:latin typeface="Times New Roman" panose="02020603050405020304" pitchFamily="18" charset="0"/>
            </a:endParaRPr>
          </a:p>
        </p:txBody>
      </p:sp>
      <p:pic>
        <p:nvPicPr>
          <p:cNvPr id="43011" name="Picture 5" descr="1">
            <a:extLst>
              <a:ext uri="{FF2B5EF4-FFF2-40B4-BE49-F238E27FC236}">
                <a16:creationId xmlns:a16="http://schemas.microsoft.com/office/drawing/2014/main" id="{6F725194-700D-C34F-B378-D9F871DB934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2115" y="2075481"/>
            <a:ext cx="396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C30DC977-9997-0C4C-87CC-4667A56F5546}"/>
              </a:ext>
            </a:extLst>
          </p:cNvPr>
          <p:cNvSpPr txBox="1">
            <a:spLocks/>
          </p:cNvSpPr>
          <p:nvPr/>
        </p:nvSpPr>
        <p:spPr>
          <a:xfrm>
            <a:off x="485613"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5" name="Rectangle 2">
            <a:extLst>
              <a:ext uri="{FF2B5EF4-FFF2-40B4-BE49-F238E27FC236}">
                <a16:creationId xmlns:a16="http://schemas.microsoft.com/office/drawing/2014/main" id="{E9EB3571-CACB-024D-A15C-EF60A060A522}"/>
              </a:ext>
            </a:extLst>
          </p:cNvPr>
          <p:cNvSpPr txBox="1">
            <a:spLocks noChangeArrowheads="1"/>
          </p:cNvSpPr>
          <p:nvPr/>
        </p:nvSpPr>
        <p:spPr>
          <a:xfrm>
            <a:off x="323483" y="69598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泛化关系</a:t>
            </a:r>
            <a:endParaRPr lang="zh-CN" altLang="en-US" sz="2800" dirty="0">
              <a:solidFill>
                <a:srgbClr val="002060"/>
              </a:solidFill>
            </a:endParaRPr>
          </a:p>
        </p:txBody>
      </p:sp>
    </p:spTree>
    <p:extLst>
      <p:ext uri="{BB962C8B-B14F-4D97-AF65-F5344CB8AC3E}">
        <p14:creationId xmlns:p14="http://schemas.microsoft.com/office/powerpoint/2010/main" val="15984795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5" name="Picture 4" descr="33">
            <a:extLst>
              <a:ext uri="{FF2B5EF4-FFF2-40B4-BE49-F238E27FC236}">
                <a16:creationId xmlns:a16="http://schemas.microsoft.com/office/drawing/2014/main" id="{755CCC07-0CCD-F946-973C-2C26FF48F553}"/>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3886200" y="2147888"/>
            <a:ext cx="5486400" cy="2943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4036" name="Text Box 5">
            <a:extLst>
              <a:ext uri="{FF2B5EF4-FFF2-40B4-BE49-F238E27FC236}">
                <a16:creationId xmlns:a16="http://schemas.microsoft.com/office/drawing/2014/main" id="{7DF2E17A-8422-E44A-9A07-52BC4A611348}"/>
              </a:ext>
            </a:extLst>
          </p:cNvPr>
          <p:cNvSpPr txBox="1">
            <a:spLocks noChangeArrowheads="1"/>
          </p:cNvSpPr>
          <p:nvPr/>
        </p:nvSpPr>
        <p:spPr bwMode="auto">
          <a:xfrm>
            <a:off x="152400" y="1676400"/>
            <a:ext cx="4392613" cy="4968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en-US" altLang="zh-CN" sz="2000" b="1" dirty="0">
                <a:solidFill>
                  <a:srgbClr val="000066"/>
                </a:solidFill>
                <a:latin typeface="Times New Roman" panose="02020603050405020304" pitchFamily="18" charset="0"/>
              </a:rPr>
              <a:t>1.  </a:t>
            </a:r>
            <a:r>
              <a:rPr lang="zh-CN" altLang="en-US" sz="2000" b="1" dirty="0">
                <a:solidFill>
                  <a:srgbClr val="000066"/>
                </a:solidFill>
                <a:latin typeface="Times New Roman" panose="02020603050405020304" pitchFamily="18" charset="0"/>
              </a:rPr>
              <a:t>右图中的参与者有？</a:t>
            </a:r>
          </a:p>
          <a:p>
            <a:pPr eaLnBrk="1" hangingPunct="1">
              <a:spcBef>
                <a:spcPct val="50000"/>
              </a:spcBef>
            </a:pPr>
            <a:r>
              <a:rPr lang="zh-CN" altLang="en-US" sz="2000" b="1" dirty="0">
                <a:solidFill>
                  <a:srgbClr val="000066"/>
                </a:solidFill>
                <a:latin typeface="Times New Roman" panose="02020603050405020304" pitchFamily="18" charset="0"/>
              </a:rPr>
              <a:t>   </a:t>
            </a:r>
            <a:r>
              <a:rPr lang="en-US" altLang="zh-CN" sz="2000" b="1" dirty="0">
                <a:latin typeface="Times New Roman" panose="02020603050405020304" pitchFamily="18" charset="0"/>
              </a:rPr>
              <a:t>(a) 1     (b) 2	 (c) 3	(d) 4</a:t>
            </a:r>
          </a:p>
          <a:p>
            <a:pPr eaLnBrk="1" hangingPunct="1">
              <a:spcBef>
                <a:spcPct val="50000"/>
              </a:spcBef>
            </a:pPr>
            <a:r>
              <a:rPr lang="en-US" altLang="zh-CN" sz="2000" b="1" dirty="0">
                <a:solidFill>
                  <a:srgbClr val="000066"/>
                </a:solidFill>
                <a:latin typeface="Times New Roman" panose="02020603050405020304" pitchFamily="18" charset="0"/>
              </a:rPr>
              <a:t>2.  </a:t>
            </a:r>
            <a:r>
              <a:rPr lang="zh-CN" altLang="en-US" sz="2000" b="1" dirty="0">
                <a:solidFill>
                  <a:srgbClr val="000066"/>
                </a:solidFill>
                <a:latin typeface="Times New Roman" panose="02020603050405020304" pitchFamily="18" charset="0"/>
              </a:rPr>
              <a:t>右图中的用例有？</a:t>
            </a:r>
          </a:p>
          <a:p>
            <a:pPr eaLnBrk="1" hangingPunct="1">
              <a:spcBef>
                <a:spcPct val="50000"/>
              </a:spcBef>
            </a:pPr>
            <a:r>
              <a:rPr lang="zh-CN" altLang="en-US" sz="2000" b="1" dirty="0">
                <a:solidFill>
                  <a:srgbClr val="000066"/>
                </a:solidFill>
                <a:latin typeface="Times New Roman" panose="02020603050405020304" pitchFamily="18" charset="0"/>
              </a:rPr>
              <a:t>  </a:t>
            </a:r>
            <a:r>
              <a:rPr lang="en-US" altLang="zh-CN" sz="2000" b="1" dirty="0">
                <a:latin typeface="Times New Roman" panose="02020603050405020304" pitchFamily="18" charset="0"/>
              </a:rPr>
              <a:t>(a) 1     (b) 2	(c) 3	(d) 4</a:t>
            </a:r>
          </a:p>
          <a:p>
            <a:pPr eaLnBrk="1" hangingPunct="1">
              <a:spcBef>
                <a:spcPct val="50000"/>
              </a:spcBef>
            </a:pPr>
            <a:r>
              <a:rPr lang="en-US" altLang="zh-CN" sz="2000" b="1" dirty="0">
                <a:solidFill>
                  <a:srgbClr val="000066"/>
                </a:solidFill>
                <a:latin typeface="Times New Roman" panose="02020603050405020304" pitchFamily="18" charset="0"/>
              </a:rPr>
              <a:t>3.  2</a:t>
            </a:r>
            <a:r>
              <a:rPr lang="zh-CN" altLang="en-US" sz="2000" b="1" dirty="0">
                <a:solidFill>
                  <a:srgbClr val="000066"/>
                </a:solidFill>
                <a:latin typeface="Times New Roman" panose="02020603050405020304" pitchFamily="18" charset="0"/>
              </a:rPr>
              <a:t>和</a:t>
            </a:r>
            <a:r>
              <a:rPr lang="en-US" altLang="zh-CN" sz="2000" b="1" dirty="0">
                <a:solidFill>
                  <a:srgbClr val="000066"/>
                </a:solidFill>
                <a:latin typeface="Times New Roman" panose="02020603050405020304" pitchFamily="18" charset="0"/>
              </a:rPr>
              <a:t>3</a:t>
            </a:r>
            <a:r>
              <a:rPr lang="zh-CN" altLang="en-US" sz="2000" b="1" dirty="0">
                <a:solidFill>
                  <a:srgbClr val="000066"/>
                </a:solidFill>
                <a:latin typeface="Times New Roman" panose="02020603050405020304" pitchFamily="18" charset="0"/>
              </a:rPr>
              <a:t>之间是什么关系？</a:t>
            </a:r>
            <a:r>
              <a:rPr lang="en-US" altLang="zh-CN" sz="2000" b="1" dirty="0">
                <a:solidFill>
                  <a:srgbClr val="000066"/>
                </a:solidFill>
                <a:latin typeface="Times New Roman" panose="02020603050405020304" pitchFamily="18" charset="0"/>
              </a:rPr>
              <a:t>5</a:t>
            </a:r>
            <a:r>
              <a:rPr lang="zh-CN" altLang="en-US" sz="2000" b="1" dirty="0">
                <a:solidFill>
                  <a:srgbClr val="000066"/>
                </a:solidFill>
                <a:latin typeface="Times New Roman" panose="02020603050405020304" pitchFamily="18" charset="0"/>
              </a:rPr>
              <a:t>和</a:t>
            </a:r>
            <a:r>
              <a:rPr lang="en-US" altLang="zh-CN" sz="2000" b="1" dirty="0">
                <a:solidFill>
                  <a:srgbClr val="000066"/>
                </a:solidFill>
                <a:latin typeface="Times New Roman" panose="02020603050405020304" pitchFamily="18" charset="0"/>
              </a:rPr>
              <a:t>6</a:t>
            </a:r>
            <a:r>
              <a:rPr lang="zh-CN" altLang="en-US" sz="2000" b="1" dirty="0">
                <a:solidFill>
                  <a:srgbClr val="000066"/>
                </a:solidFill>
                <a:latin typeface="Times New Roman" panose="02020603050405020304" pitchFamily="18" charset="0"/>
              </a:rPr>
              <a:t>呢？</a:t>
            </a:r>
          </a:p>
          <a:p>
            <a:pPr eaLnBrk="1" hangingPunct="1">
              <a:spcBef>
                <a:spcPct val="50000"/>
              </a:spcBef>
              <a:buFontTx/>
              <a:buAutoNum type="alphaLcParenBoth"/>
            </a:pPr>
            <a:r>
              <a:rPr lang="zh-CN" altLang="en-US" sz="2000" b="1" dirty="0">
                <a:latin typeface="Times New Roman" panose="02020603050405020304" pitchFamily="18" charset="0"/>
              </a:rPr>
              <a:t>扩展，包含	</a:t>
            </a:r>
            <a:r>
              <a:rPr lang="en-US" altLang="zh-CN" sz="2000" b="1" dirty="0">
                <a:latin typeface="Times New Roman" panose="02020603050405020304" pitchFamily="18" charset="0"/>
              </a:rPr>
              <a:t>(b) </a:t>
            </a:r>
            <a:r>
              <a:rPr lang="zh-CN" altLang="en-US" sz="2000" b="1" dirty="0">
                <a:latin typeface="Times New Roman" panose="02020603050405020304" pitchFamily="18" charset="0"/>
              </a:rPr>
              <a:t>包含，扩展</a:t>
            </a:r>
          </a:p>
          <a:p>
            <a:pPr eaLnBrk="1" hangingPunct="1">
              <a:spcBef>
                <a:spcPct val="50000"/>
              </a:spcBef>
            </a:pPr>
            <a:r>
              <a:rPr lang="en-US" altLang="zh-CN" sz="2000" b="1" dirty="0">
                <a:solidFill>
                  <a:srgbClr val="000066"/>
                </a:solidFill>
                <a:latin typeface="Times New Roman" panose="02020603050405020304" pitchFamily="18" charset="0"/>
              </a:rPr>
              <a:t>4.  5</a:t>
            </a:r>
            <a:r>
              <a:rPr lang="zh-CN" altLang="en-US" sz="2000" b="1" dirty="0">
                <a:solidFill>
                  <a:srgbClr val="000066"/>
                </a:solidFill>
                <a:latin typeface="Times New Roman" panose="02020603050405020304" pitchFamily="18" charset="0"/>
              </a:rPr>
              <a:t>缺少了</a:t>
            </a:r>
            <a:r>
              <a:rPr lang="en-US" altLang="zh-CN" sz="2000" b="1" dirty="0">
                <a:solidFill>
                  <a:srgbClr val="000066"/>
                </a:solidFill>
                <a:latin typeface="Times New Roman" panose="02020603050405020304" pitchFamily="18" charset="0"/>
              </a:rPr>
              <a:t>3</a:t>
            </a:r>
            <a:r>
              <a:rPr lang="zh-CN" altLang="en-US" sz="2000" b="1" dirty="0">
                <a:solidFill>
                  <a:srgbClr val="000066"/>
                </a:solidFill>
                <a:latin typeface="Times New Roman" panose="02020603050405020304" pitchFamily="18" charset="0"/>
              </a:rPr>
              <a:t>仍然是个完整的用例？</a:t>
            </a:r>
          </a:p>
          <a:p>
            <a:pPr eaLnBrk="1" hangingPunct="1">
              <a:spcBef>
                <a:spcPct val="50000"/>
              </a:spcBef>
            </a:pPr>
            <a:r>
              <a:rPr lang="en-US" altLang="zh-CN" sz="2000" b="1" dirty="0">
                <a:latin typeface="Times New Roman" panose="02020603050405020304" pitchFamily="18" charset="0"/>
              </a:rPr>
              <a:t>(a) </a:t>
            </a:r>
            <a:r>
              <a:rPr lang="zh-CN" altLang="en-US" sz="2000" b="1" dirty="0">
                <a:latin typeface="Times New Roman" panose="02020603050405020304" pitchFamily="18" charset="0"/>
              </a:rPr>
              <a:t>是的	    </a:t>
            </a:r>
            <a:r>
              <a:rPr lang="en-US" altLang="zh-CN" sz="2000" b="1" dirty="0">
                <a:latin typeface="Times New Roman" panose="02020603050405020304" pitchFamily="18" charset="0"/>
              </a:rPr>
              <a:t>(b) </a:t>
            </a:r>
            <a:r>
              <a:rPr lang="zh-CN" altLang="en-US" sz="2000" b="1" dirty="0">
                <a:latin typeface="Times New Roman" panose="02020603050405020304" pitchFamily="18" charset="0"/>
              </a:rPr>
              <a:t>不是</a:t>
            </a:r>
          </a:p>
          <a:p>
            <a:pPr eaLnBrk="1" hangingPunct="1">
              <a:spcBef>
                <a:spcPct val="50000"/>
              </a:spcBef>
            </a:pPr>
            <a:r>
              <a:rPr lang="en-US" altLang="zh-CN" sz="2000" b="1" dirty="0">
                <a:solidFill>
                  <a:srgbClr val="000066"/>
                </a:solidFill>
                <a:latin typeface="Times New Roman" panose="02020603050405020304" pitchFamily="18" charset="0"/>
              </a:rPr>
              <a:t>5.  4</a:t>
            </a:r>
            <a:r>
              <a:rPr lang="zh-CN" altLang="en-US" sz="2000" b="1" dirty="0">
                <a:solidFill>
                  <a:srgbClr val="000066"/>
                </a:solidFill>
                <a:latin typeface="Times New Roman" panose="02020603050405020304" pitchFamily="18" charset="0"/>
              </a:rPr>
              <a:t>能够参与</a:t>
            </a:r>
            <a:r>
              <a:rPr lang="en-US" altLang="zh-CN" sz="2000" b="1" dirty="0">
                <a:solidFill>
                  <a:srgbClr val="000066"/>
                </a:solidFill>
                <a:latin typeface="Times New Roman" panose="02020603050405020304" pitchFamily="18" charset="0"/>
              </a:rPr>
              <a:t>2</a:t>
            </a:r>
            <a:r>
              <a:rPr lang="zh-CN" altLang="en-US" sz="2000" b="1" dirty="0">
                <a:solidFill>
                  <a:srgbClr val="000066"/>
                </a:solidFill>
                <a:latin typeface="Times New Roman" panose="02020603050405020304" pitchFamily="18" charset="0"/>
              </a:rPr>
              <a:t>吗？</a:t>
            </a:r>
            <a:r>
              <a:rPr lang="en-US" altLang="zh-CN" sz="2000" b="1" dirty="0">
                <a:solidFill>
                  <a:srgbClr val="000066"/>
                </a:solidFill>
                <a:latin typeface="Times New Roman" panose="02020603050405020304" pitchFamily="18" charset="0"/>
              </a:rPr>
              <a:t>1</a:t>
            </a:r>
            <a:r>
              <a:rPr lang="zh-CN" altLang="en-US" sz="2000" b="1" dirty="0">
                <a:solidFill>
                  <a:srgbClr val="000066"/>
                </a:solidFill>
                <a:latin typeface="Times New Roman" panose="02020603050405020304" pitchFamily="18" charset="0"/>
              </a:rPr>
              <a:t>能够参与</a:t>
            </a:r>
            <a:r>
              <a:rPr lang="en-US" altLang="zh-CN" sz="2000" b="1" dirty="0">
                <a:solidFill>
                  <a:srgbClr val="000066"/>
                </a:solidFill>
                <a:latin typeface="Times New Roman" panose="02020603050405020304" pitchFamily="18" charset="0"/>
              </a:rPr>
              <a:t>5</a:t>
            </a:r>
            <a:r>
              <a:rPr lang="zh-CN" altLang="en-US" sz="2000" b="1" dirty="0">
                <a:solidFill>
                  <a:srgbClr val="000066"/>
                </a:solidFill>
                <a:latin typeface="Times New Roman" panose="02020603050405020304" pitchFamily="18" charset="0"/>
              </a:rPr>
              <a:t>吗？</a:t>
            </a:r>
          </a:p>
          <a:p>
            <a:pPr eaLnBrk="1" hangingPunct="1">
              <a:spcBef>
                <a:spcPct val="50000"/>
              </a:spcBef>
            </a:pPr>
            <a:r>
              <a:rPr lang="en-US" altLang="zh-CN" sz="2000" b="1" dirty="0">
                <a:latin typeface="Times New Roman" panose="02020603050405020304" pitchFamily="18" charset="0"/>
              </a:rPr>
              <a:t>(a) </a:t>
            </a:r>
            <a:r>
              <a:rPr lang="zh-CN" altLang="en-US" sz="2000" b="1" dirty="0">
                <a:latin typeface="Times New Roman" panose="02020603050405020304" pitchFamily="18" charset="0"/>
              </a:rPr>
              <a:t>可以，不可以      </a:t>
            </a:r>
            <a:r>
              <a:rPr lang="en-US" altLang="zh-CN" sz="2000" b="1" dirty="0">
                <a:latin typeface="Times New Roman" panose="02020603050405020304" pitchFamily="18" charset="0"/>
              </a:rPr>
              <a:t>(b) </a:t>
            </a:r>
            <a:r>
              <a:rPr lang="zh-CN" altLang="en-US" sz="2000" b="1" dirty="0">
                <a:latin typeface="Times New Roman" panose="02020603050405020304" pitchFamily="18" charset="0"/>
              </a:rPr>
              <a:t>不可以，可以</a:t>
            </a:r>
          </a:p>
          <a:p>
            <a:pPr eaLnBrk="1" hangingPunct="1">
              <a:spcBef>
                <a:spcPct val="50000"/>
              </a:spcBef>
            </a:pPr>
            <a:endParaRPr lang="en-US" altLang="zh-CN" sz="2000" b="1" dirty="0">
              <a:latin typeface="Times New Roman" panose="02020603050405020304" pitchFamily="18" charset="0"/>
            </a:endParaRPr>
          </a:p>
        </p:txBody>
      </p:sp>
      <p:sp>
        <p:nvSpPr>
          <p:cNvPr id="44037" name="Rectangle 6">
            <a:extLst>
              <a:ext uri="{FF2B5EF4-FFF2-40B4-BE49-F238E27FC236}">
                <a16:creationId xmlns:a16="http://schemas.microsoft.com/office/drawing/2014/main" id="{398D42A6-7D3D-A442-876B-BF236C1BE619}"/>
              </a:ext>
            </a:extLst>
          </p:cNvPr>
          <p:cNvSpPr>
            <a:spLocks noChangeArrowheads="1"/>
          </p:cNvSpPr>
          <p:nvPr/>
        </p:nvSpPr>
        <p:spPr bwMode="auto">
          <a:xfrm>
            <a:off x="4343400" y="5562600"/>
            <a:ext cx="4572000" cy="1058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257300" indent="-342900">
              <a:defRPr>
                <a:solidFill>
                  <a:schemeClr val="tx1"/>
                </a:solidFill>
                <a:latin typeface="Arial" panose="020B0604020202020204" pitchFamily="34" charset="0"/>
                <a:ea typeface="宋体" panose="02010600030101010101" pitchFamily="2" charset="-122"/>
              </a:defRPr>
            </a:lvl3pPr>
            <a:lvl4pPr marL="1714500" indent="-342900">
              <a:defRPr>
                <a:solidFill>
                  <a:schemeClr val="tx1"/>
                </a:solidFill>
                <a:latin typeface="Arial" panose="020B0604020202020204" pitchFamily="34" charset="0"/>
                <a:ea typeface="宋体" panose="02010600030101010101" pitchFamily="2" charset="-122"/>
              </a:defRPr>
            </a:lvl4pPr>
            <a:lvl5pPr marL="2171700" indent="-342900">
              <a:defRPr>
                <a:solidFill>
                  <a:schemeClr val="tx1"/>
                </a:solidFill>
                <a:latin typeface="Arial" panose="020B0604020202020204" pitchFamily="34" charset="0"/>
                <a:ea typeface="宋体" panose="02010600030101010101" pitchFamily="2" charset="-122"/>
              </a:defRPr>
            </a:lvl5pPr>
            <a:lvl6pPr marL="26289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30861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5433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4000500" indent="-3429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kumimoji="1" lang="zh-CN" altLang="en-US" sz="2000" b="1">
                <a:solidFill>
                  <a:srgbClr val="FF0000"/>
                </a:solidFill>
                <a:latin typeface="Times New Roman" panose="02020603050405020304" pitchFamily="18" charset="0"/>
              </a:rPr>
              <a:t>习题答案</a:t>
            </a:r>
            <a:r>
              <a:rPr kumimoji="1" lang="zh-CN" altLang="en-US" sz="2000" b="1">
                <a:solidFill>
                  <a:srgbClr val="FF0000"/>
                </a:solidFill>
                <a:latin typeface="Times New Roman" panose="02020603050405020304" pitchFamily="18" charset="0"/>
                <a:ea typeface="ＭＳ Ｐゴシック" panose="020B0600070205080204" pitchFamily="34" charset="-128"/>
              </a:rPr>
              <a:t>：</a:t>
            </a:r>
          </a:p>
          <a:p>
            <a:pPr eaLnBrk="1" hangingPunct="1"/>
            <a:r>
              <a:rPr kumimoji="1" lang="en-US" altLang="zh-CN" sz="2000" b="1">
                <a:solidFill>
                  <a:srgbClr val="FF0000"/>
                </a:solidFill>
                <a:latin typeface="Times New Roman" panose="02020603050405020304" pitchFamily="18" charset="0"/>
                <a:ea typeface="ＭＳ Ｐゴシック" panose="020B0600070205080204" pitchFamily="34" charset="-128"/>
              </a:rPr>
              <a:t>1</a:t>
            </a:r>
            <a:r>
              <a:rPr kumimoji="1" lang="zh-CN" altLang="en-US" sz="2000" b="1">
                <a:solidFill>
                  <a:srgbClr val="FF0000"/>
                </a:solidFill>
                <a:latin typeface="Times New Roman" panose="02020603050405020304" pitchFamily="18" charset="0"/>
                <a:ea typeface="ＭＳ Ｐゴシック" panose="020B0600070205080204" pitchFamily="34" charset="-128"/>
              </a:rPr>
              <a:t>、</a:t>
            </a:r>
            <a:r>
              <a:rPr kumimoji="1" lang="en-US" altLang="zh-CN" sz="2000" b="1">
                <a:solidFill>
                  <a:srgbClr val="FF0000"/>
                </a:solidFill>
                <a:latin typeface="Times New Roman" panose="02020603050405020304" pitchFamily="18" charset="0"/>
                <a:ea typeface="ＭＳ Ｐゴシック" panose="020B0600070205080204" pitchFamily="34" charset="-128"/>
              </a:rPr>
              <a:t>(a)(d)    2</a:t>
            </a:r>
            <a:r>
              <a:rPr kumimoji="1" lang="zh-CN" altLang="en-US" sz="2000" b="1">
                <a:solidFill>
                  <a:srgbClr val="FF0000"/>
                </a:solidFill>
                <a:latin typeface="Times New Roman" panose="02020603050405020304" pitchFamily="18" charset="0"/>
                <a:ea typeface="ＭＳ Ｐゴシック" panose="020B0600070205080204" pitchFamily="34" charset="-128"/>
              </a:rPr>
              <a:t>、</a:t>
            </a:r>
            <a:r>
              <a:rPr kumimoji="1" lang="en-US" altLang="zh-CN" sz="2000" b="1">
                <a:solidFill>
                  <a:srgbClr val="FF0000"/>
                </a:solidFill>
                <a:latin typeface="Times New Roman" panose="02020603050405020304" pitchFamily="18" charset="0"/>
                <a:ea typeface="ＭＳ Ｐゴシック" panose="020B0600070205080204" pitchFamily="34" charset="-128"/>
              </a:rPr>
              <a:t>(b)(c)  3</a:t>
            </a:r>
            <a:r>
              <a:rPr kumimoji="1" lang="zh-CN" altLang="en-US" sz="2000" b="1">
                <a:solidFill>
                  <a:srgbClr val="FF0000"/>
                </a:solidFill>
                <a:latin typeface="Times New Roman" panose="02020603050405020304" pitchFamily="18" charset="0"/>
                <a:ea typeface="ＭＳ Ｐゴシック" panose="020B0600070205080204" pitchFamily="34" charset="-128"/>
              </a:rPr>
              <a:t>、</a:t>
            </a:r>
            <a:r>
              <a:rPr kumimoji="1" lang="en-US" altLang="zh-CN" sz="2000" b="1">
                <a:solidFill>
                  <a:srgbClr val="FF0000"/>
                </a:solidFill>
                <a:latin typeface="Times New Roman" panose="02020603050405020304" pitchFamily="18" charset="0"/>
                <a:ea typeface="ＭＳ Ｐゴシック" panose="020B0600070205080204" pitchFamily="34" charset="-128"/>
              </a:rPr>
              <a:t>(b)   4</a:t>
            </a:r>
            <a:r>
              <a:rPr kumimoji="1" lang="zh-CN" altLang="en-US" sz="2000" b="1">
                <a:solidFill>
                  <a:srgbClr val="FF0000"/>
                </a:solidFill>
                <a:latin typeface="Times New Roman" panose="02020603050405020304" pitchFamily="18" charset="0"/>
                <a:ea typeface="ＭＳ Ｐゴシック" panose="020B0600070205080204" pitchFamily="34" charset="-128"/>
              </a:rPr>
              <a:t>、</a:t>
            </a:r>
            <a:r>
              <a:rPr kumimoji="1" lang="en-US" altLang="zh-CN" sz="2000" b="1">
                <a:solidFill>
                  <a:srgbClr val="FF0000"/>
                </a:solidFill>
                <a:latin typeface="Times New Roman" panose="02020603050405020304" pitchFamily="18" charset="0"/>
                <a:ea typeface="ＭＳ Ｐゴシック" panose="020B0600070205080204" pitchFamily="34" charset="-128"/>
              </a:rPr>
              <a:t>(b)   5</a:t>
            </a:r>
            <a:r>
              <a:rPr kumimoji="1" lang="zh-CN" altLang="en-US" sz="2000" b="1">
                <a:solidFill>
                  <a:srgbClr val="FF0000"/>
                </a:solidFill>
                <a:latin typeface="Times New Roman" panose="02020603050405020304" pitchFamily="18" charset="0"/>
                <a:ea typeface="ＭＳ Ｐゴシック" panose="020B0600070205080204" pitchFamily="34" charset="-128"/>
              </a:rPr>
              <a:t>、</a:t>
            </a:r>
            <a:r>
              <a:rPr kumimoji="1" lang="en-US" altLang="zh-CN" sz="2000" b="1">
                <a:solidFill>
                  <a:srgbClr val="FF0000"/>
                </a:solidFill>
                <a:latin typeface="Times New Roman" panose="02020603050405020304" pitchFamily="18" charset="0"/>
                <a:ea typeface="ＭＳ Ｐゴシック" panose="020B0600070205080204" pitchFamily="34" charset="-128"/>
              </a:rPr>
              <a:t>(b)</a:t>
            </a:r>
          </a:p>
          <a:p>
            <a:pPr eaLnBrk="1" hangingPunct="1">
              <a:lnSpc>
                <a:spcPct val="80000"/>
              </a:lnSpc>
              <a:spcBef>
                <a:spcPct val="50000"/>
              </a:spcBef>
              <a:buFont typeface="Wingdings" pitchFamily="2" charset="2"/>
              <a:buChar char="n"/>
            </a:pPr>
            <a:endParaRPr kumimoji="1" lang="en-US" altLang="zh-CN" b="1">
              <a:solidFill>
                <a:srgbClr val="FF0000"/>
              </a:solidFill>
              <a:latin typeface="Times New Roman" panose="02020603050405020304" pitchFamily="18" charset="0"/>
            </a:endParaRPr>
          </a:p>
        </p:txBody>
      </p:sp>
      <p:sp>
        <p:nvSpPr>
          <p:cNvPr id="8" name="标题 1">
            <a:extLst>
              <a:ext uri="{FF2B5EF4-FFF2-40B4-BE49-F238E27FC236}">
                <a16:creationId xmlns:a16="http://schemas.microsoft.com/office/drawing/2014/main" id="{46B50E1B-1155-2241-8316-69795B3BB19C}"/>
              </a:ext>
            </a:extLst>
          </p:cNvPr>
          <p:cNvSpPr txBox="1">
            <a:spLocks/>
          </p:cNvSpPr>
          <p:nvPr/>
        </p:nvSpPr>
        <p:spPr>
          <a:xfrm>
            <a:off x="485613"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9" name="Rectangle 2">
            <a:extLst>
              <a:ext uri="{FF2B5EF4-FFF2-40B4-BE49-F238E27FC236}">
                <a16:creationId xmlns:a16="http://schemas.microsoft.com/office/drawing/2014/main" id="{5C61BFF5-FE3A-B34C-A89E-80AC693F548E}"/>
              </a:ext>
            </a:extLst>
          </p:cNvPr>
          <p:cNvSpPr txBox="1">
            <a:spLocks noChangeArrowheads="1"/>
          </p:cNvSpPr>
          <p:nvPr/>
        </p:nvSpPr>
        <p:spPr>
          <a:xfrm>
            <a:off x="323483" y="69598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（五）练习题</a:t>
            </a:r>
            <a:endParaRPr lang="zh-CN" altLang="en-US" sz="2800" dirty="0">
              <a:solidFill>
                <a:srgbClr val="002060"/>
              </a:solidFill>
            </a:endParaRPr>
          </a:p>
        </p:txBody>
      </p:sp>
    </p:spTree>
    <p:extLst>
      <p:ext uri="{BB962C8B-B14F-4D97-AF65-F5344CB8AC3E}">
        <p14:creationId xmlns:p14="http://schemas.microsoft.com/office/powerpoint/2010/main" val="312114766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a:extLst>
              <a:ext uri="{FF2B5EF4-FFF2-40B4-BE49-F238E27FC236}">
                <a16:creationId xmlns:a16="http://schemas.microsoft.com/office/drawing/2014/main" id="{FD3CFA58-79CE-3540-BA29-6D0AFF44F751}"/>
              </a:ext>
            </a:extLst>
          </p:cNvPr>
          <p:cNvSpPr>
            <a:spLocks noGrp="1" noChangeArrowheads="1"/>
          </p:cNvSpPr>
          <p:nvPr>
            <p:ph type="body" idx="1"/>
          </p:nvPr>
        </p:nvSpPr>
        <p:spPr/>
        <p:txBody>
          <a:bodyPr/>
          <a:lstStyle/>
          <a:p>
            <a:pPr eaLnBrk="1" hangingPunct="1"/>
            <a:endParaRPr lang="zh-CN" altLang="zh-CN"/>
          </a:p>
        </p:txBody>
      </p:sp>
      <p:pic>
        <p:nvPicPr>
          <p:cNvPr id="45059" name="Picture 9">
            <a:extLst>
              <a:ext uri="{FF2B5EF4-FFF2-40B4-BE49-F238E27FC236}">
                <a16:creationId xmlns:a16="http://schemas.microsoft.com/office/drawing/2014/main" id="{DC414A78-C83D-AA41-A7DA-71885E3D0C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474663"/>
            <a:ext cx="8534400" cy="6383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220516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a:extLst>
              <a:ext uri="{FF2B5EF4-FFF2-40B4-BE49-F238E27FC236}">
                <a16:creationId xmlns:a16="http://schemas.microsoft.com/office/drawing/2014/main" id="{B51DDDEE-DB9F-DB4A-8434-A0740EDE9F28}"/>
              </a:ext>
            </a:extLst>
          </p:cNvPr>
          <p:cNvSpPr>
            <a:spLocks noGrp="1" noChangeArrowheads="1"/>
          </p:cNvSpPr>
          <p:nvPr>
            <p:ph type="body" idx="1"/>
          </p:nvPr>
        </p:nvSpPr>
        <p:spPr>
          <a:xfrm>
            <a:off x="639305" y="1385937"/>
            <a:ext cx="7772400" cy="4050792"/>
          </a:xfrm>
        </p:spPr>
        <p:txBody>
          <a:bodyPr>
            <a:normAutofit lnSpcReduction="10000"/>
          </a:bodyPr>
          <a:lstStyle/>
          <a:p>
            <a:pPr eaLnBrk="1" hangingPunct="1"/>
            <a:r>
              <a:rPr lang="zh-CN" altLang="en-US" sz="2600" b="1" dirty="0"/>
              <a:t>用例分析可以认为是对系统功能的分解。</a:t>
            </a:r>
          </a:p>
          <a:p>
            <a:pPr eaLnBrk="1" hangingPunct="1"/>
            <a:endParaRPr lang="zh-CN" altLang="en-US" sz="2600" b="1" dirty="0"/>
          </a:p>
          <a:p>
            <a:pPr eaLnBrk="1" hangingPunct="1"/>
            <a:r>
              <a:rPr lang="zh-CN" altLang="en-US" sz="2600" b="1" dirty="0"/>
              <a:t>一般小型的系统，其用例模型中包含的参与者和用例不会太多，一个用例图就可以容纳所有的参与者，所有的参与者和用例也可以并存于同一个层次结构中。</a:t>
            </a:r>
          </a:p>
          <a:p>
            <a:pPr eaLnBrk="1" hangingPunct="1"/>
            <a:endParaRPr lang="zh-CN" altLang="en-US" sz="2600" b="1" dirty="0"/>
          </a:p>
          <a:p>
            <a:pPr eaLnBrk="1" hangingPunct="1"/>
            <a:r>
              <a:rPr lang="zh-CN" altLang="en-US" sz="2600" b="1" dirty="0"/>
              <a:t>对于较复杂的大中型系统，用例模型中的参与者和用例会大大增加，我们需要一些方法来有效地管理由于规模上升而造成的复杂度。</a:t>
            </a:r>
          </a:p>
        </p:txBody>
      </p:sp>
      <p:sp>
        <p:nvSpPr>
          <p:cNvPr id="4" name="标题 1">
            <a:extLst>
              <a:ext uri="{FF2B5EF4-FFF2-40B4-BE49-F238E27FC236}">
                <a16:creationId xmlns:a16="http://schemas.microsoft.com/office/drawing/2014/main" id="{7A6FE5D5-9566-CB4B-8A7A-130FE21002DD}"/>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4400" dirty="0" smtClean="0">
                <a:solidFill>
                  <a:srgbClr val="0070C0"/>
                </a:solidFill>
                <a:latin typeface="华文宋体" panose="02010600040101010101" pitchFamily="2" charset="-122"/>
                <a:ea typeface="华文宋体" panose="02010600040101010101" pitchFamily="2" charset="-122"/>
              </a:rPr>
              <a:t>三、</a:t>
            </a:r>
            <a:r>
              <a:rPr lang="zh-Hans" altLang="en-US" sz="4400" dirty="0" smtClean="0">
                <a:solidFill>
                  <a:srgbClr val="0070C0"/>
                </a:solidFill>
              </a:rPr>
              <a:t>管理</a:t>
            </a:r>
            <a:r>
              <a:rPr lang="zh-Hans" altLang="en-US" sz="4400" dirty="0">
                <a:solidFill>
                  <a:srgbClr val="0070C0"/>
                </a:solidFill>
              </a:rPr>
              <a:t>用例的复杂度</a:t>
            </a:r>
            <a:endParaRPr lang="zh-CN" altLang="en-US" dirty="0"/>
          </a:p>
        </p:txBody>
      </p:sp>
    </p:spTree>
    <p:extLst>
      <p:ext uri="{BB962C8B-B14F-4D97-AF65-F5344CB8AC3E}">
        <p14:creationId xmlns:p14="http://schemas.microsoft.com/office/powerpoint/2010/main" val="280751461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0B8B7C43-627E-8C4D-9BC0-3D77590BA2DB}"/>
              </a:ext>
            </a:extLst>
          </p:cNvPr>
          <p:cNvSpPr>
            <a:spLocks noGrp="1" noChangeArrowheads="1"/>
          </p:cNvSpPr>
          <p:nvPr>
            <p:ph type="title"/>
          </p:nvPr>
        </p:nvSpPr>
        <p:spPr>
          <a:xfrm>
            <a:off x="685800" y="1317356"/>
            <a:ext cx="7772400" cy="776620"/>
          </a:xfrm>
        </p:spPr>
        <p:txBody>
          <a:bodyPr/>
          <a:lstStyle/>
          <a:p>
            <a:pPr eaLnBrk="1" hangingPunct="1"/>
            <a:r>
              <a:rPr lang="zh-CN" altLang="en-US" dirty="0"/>
              <a:t>用例的粒度</a:t>
            </a:r>
            <a:r>
              <a:rPr lang="zh-CN" altLang="en-US" dirty="0">
                <a:solidFill>
                  <a:srgbClr val="FF0000"/>
                </a:solidFill>
              </a:rPr>
              <a:t>（用例大小）</a:t>
            </a:r>
            <a:r>
              <a:rPr lang="zh-CN" altLang="en-US" dirty="0"/>
              <a:t> </a:t>
            </a:r>
          </a:p>
        </p:txBody>
      </p:sp>
      <p:sp>
        <p:nvSpPr>
          <p:cNvPr id="71683" name="Rectangle 3">
            <a:extLst>
              <a:ext uri="{FF2B5EF4-FFF2-40B4-BE49-F238E27FC236}">
                <a16:creationId xmlns:a16="http://schemas.microsoft.com/office/drawing/2014/main" id="{89FE5493-2B28-0B40-9910-1212F658EEA7}"/>
              </a:ext>
            </a:extLst>
          </p:cNvPr>
          <p:cNvSpPr>
            <a:spLocks noGrp="1" noChangeArrowheads="1"/>
          </p:cNvSpPr>
          <p:nvPr>
            <p:ph type="body" idx="1"/>
          </p:nvPr>
        </p:nvSpPr>
        <p:spPr/>
        <p:txBody>
          <a:bodyPr>
            <a:normAutofit/>
          </a:bodyPr>
          <a:lstStyle/>
          <a:p>
            <a:pPr eaLnBrk="1" hangingPunct="1"/>
            <a:r>
              <a:rPr lang="zh-CN" altLang="en-US" sz="2400" b="1" dirty="0"/>
              <a:t>一个系统需要有多少个用例？</a:t>
            </a:r>
          </a:p>
          <a:p>
            <a:pPr eaLnBrk="1" hangingPunct="1">
              <a:buFont typeface="Wingdings" pitchFamily="2" charset="2"/>
              <a:buNone/>
            </a:pPr>
            <a:r>
              <a:rPr lang="zh-CN" altLang="en-US" sz="2400" b="1" dirty="0"/>
              <a:t>   在用例个数大致确定的条件下，我们就很容易来确定用例粒度的大小。 </a:t>
            </a:r>
            <a:r>
              <a:rPr lang="zh-CN" altLang="en-US" sz="2400" b="1" dirty="0" smtClean="0"/>
              <a:t>（一般来讲：</a:t>
            </a:r>
            <a:r>
              <a:rPr lang="en-US" altLang="zh-CN" sz="2400" b="1" dirty="0" smtClean="0"/>
              <a:t>1</a:t>
            </a:r>
            <a:r>
              <a:rPr lang="zh-CN" altLang="en-US" sz="2400" b="1" dirty="0" smtClean="0"/>
              <a:t>个系统</a:t>
            </a:r>
            <a:r>
              <a:rPr lang="en-US" altLang="zh-CN" sz="2400" b="1" dirty="0" smtClean="0"/>
              <a:t>10-20</a:t>
            </a:r>
            <a:r>
              <a:rPr lang="zh-CN" altLang="en-US" sz="2400" b="1" dirty="0" smtClean="0"/>
              <a:t>几个用例比较合适。）</a:t>
            </a:r>
            <a:endParaRPr lang="zh-CN" altLang="en-US" sz="2400" b="1" dirty="0"/>
          </a:p>
          <a:p>
            <a:pPr eaLnBrk="1" hangingPunct="1"/>
            <a:r>
              <a:rPr lang="en-US" altLang="zh-CN" sz="2400" b="1" dirty="0" smtClean="0"/>
              <a:t> </a:t>
            </a:r>
            <a:r>
              <a:rPr lang="zh-CN" altLang="en-US" sz="2400" b="1" dirty="0" smtClean="0"/>
              <a:t>划分若干的子系统，每个子系统放到一个包中。</a:t>
            </a:r>
            <a:endParaRPr lang="zh-CN" altLang="en-US" sz="2400" b="1" dirty="0"/>
          </a:p>
          <a:p>
            <a:pPr eaLnBrk="1" hangingPunct="1"/>
            <a:r>
              <a:rPr lang="zh-CN" altLang="en-US" sz="2400" b="1" dirty="0"/>
              <a:t>用例的粒度不但决定了用例模型级的复杂度，而且也决定了每一个用例内部的复杂度。我们应该根据每个系统的具体情况，因时因地制宜来把握各个层次的复杂度，在尽可能保证整个用例模型的易理解性前提下决定用例的大小和数目。</a:t>
            </a:r>
          </a:p>
        </p:txBody>
      </p:sp>
      <p:sp>
        <p:nvSpPr>
          <p:cNvPr id="4" name="标题 1">
            <a:extLst>
              <a:ext uri="{FF2B5EF4-FFF2-40B4-BE49-F238E27FC236}">
                <a16:creationId xmlns:a16="http://schemas.microsoft.com/office/drawing/2014/main" id="{0E151586-905E-AA45-B1ED-D7C1EB0A9958}"/>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4000" dirty="0">
                <a:solidFill>
                  <a:srgbClr val="0070C0"/>
                </a:solidFill>
                <a:latin typeface="华文宋体" panose="02010600040101010101" pitchFamily="2" charset="-122"/>
                <a:ea typeface="华文宋体" panose="02010600040101010101" pitchFamily="2" charset="-122"/>
              </a:rPr>
              <a:t>三、</a:t>
            </a:r>
            <a:r>
              <a:rPr lang="zh-Hans" altLang="en-US" sz="4000" dirty="0">
                <a:solidFill>
                  <a:srgbClr val="0070C0"/>
                </a:solidFill>
              </a:rPr>
              <a:t>管理用例的复杂度</a:t>
            </a:r>
            <a:endParaRPr lang="zh-CN" altLang="en-US" dirty="0"/>
          </a:p>
        </p:txBody>
      </p:sp>
    </p:spTree>
    <p:extLst>
      <p:ext uri="{BB962C8B-B14F-4D97-AF65-F5344CB8AC3E}">
        <p14:creationId xmlns:p14="http://schemas.microsoft.com/office/powerpoint/2010/main" val="223196181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a:extLst>
              <a:ext uri="{FF2B5EF4-FFF2-40B4-BE49-F238E27FC236}">
                <a16:creationId xmlns:a16="http://schemas.microsoft.com/office/drawing/2014/main" id="{B1F0F8A2-038E-AE45-9B6B-50082B0A07FF}"/>
              </a:ext>
            </a:extLst>
          </p:cNvPr>
          <p:cNvSpPr>
            <a:spLocks noGrp="1" noChangeArrowheads="1"/>
          </p:cNvSpPr>
          <p:nvPr>
            <p:ph type="body" idx="1"/>
          </p:nvPr>
        </p:nvSpPr>
        <p:spPr>
          <a:xfrm>
            <a:off x="654803" y="1547971"/>
            <a:ext cx="7772400" cy="4050792"/>
          </a:xfrm>
        </p:spPr>
        <p:txBody>
          <a:bodyPr>
            <a:normAutofit/>
          </a:bodyPr>
          <a:lstStyle/>
          <a:p>
            <a:pPr eaLnBrk="1" hangingPunct="1">
              <a:lnSpc>
                <a:spcPct val="90000"/>
              </a:lnSpc>
            </a:pPr>
            <a:r>
              <a:rPr lang="zh-CN" altLang="en-US" sz="2400" b="1" dirty="0"/>
              <a:t>对于较复杂的系统，我们需要控制用例模型一级的复杂度，所以可以将复杂度适当地移往每一个用例的内部，也就是让一个用例包含较多的需求信息量。</a:t>
            </a:r>
          </a:p>
          <a:p>
            <a:pPr eaLnBrk="1" hangingPunct="1">
              <a:lnSpc>
                <a:spcPct val="90000"/>
              </a:lnSpc>
            </a:pPr>
            <a:endParaRPr lang="zh-CN" altLang="en-US" sz="2400" b="1" dirty="0"/>
          </a:p>
          <a:p>
            <a:pPr eaLnBrk="1" hangingPunct="1">
              <a:lnSpc>
                <a:spcPct val="90000"/>
              </a:lnSpc>
            </a:pPr>
            <a:r>
              <a:rPr lang="zh-CN" altLang="en-US" sz="2400" b="1" dirty="0"/>
              <a:t>对于比较简单的系统，我们则可以将复杂度适度地曝露在模型一级，也就是我们可以将较复杂的用例分解成为多个用例。</a:t>
            </a:r>
          </a:p>
        </p:txBody>
      </p:sp>
      <p:sp>
        <p:nvSpPr>
          <p:cNvPr id="4" name="标题 1">
            <a:extLst>
              <a:ext uri="{FF2B5EF4-FFF2-40B4-BE49-F238E27FC236}">
                <a16:creationId xmlns:a16="http://schemas.microsoft.com/office/drawing/2014/main" id="{F5B31138-B395-5444-85FB-61C0D777D886}"/>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4000" dirty="0">
                <a:solidFill>
                  <a:srgbClr val="0070C0"/>
                </a:solidFill>
                <a:latin typeface="华文宋体" panose="02010600040101010101" pitchFamily="2" charset="-122"/>
                <a:ea typeface="华文宋体" panose="02010600040101010101" pitchFamily="2" charset="-122"/>
              </a:rPr>
              <a:t>三、</a:t>
            </a:r>
            <a:r>
              <a:rPr lang="zh-Hans" altLang="en-US" sz="4000" dirty="0">
                <a:solidFill>
                  <a:srgbClr val="0070C0"/>
                </a:solidFill>
              </a:rPr>
              <a:t>管理用例的复杂度</a:t>
            </a:r>
            <a:endParaRPr lang="zh-CN" altLang="en-US" dirty="0"/>
          </a:p>
        </p:txBody>
      </p:sp>
    </p:spTree>
    <p:extLst>
      <p:ext uri="{BB962C8B-B14F-4D97-AF65-F5344CB8AC3E}">
        <p14:creationId xmlns:p14="http://schemas.microsoft.com/office/powerpoint/2010/main" val="2757834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8C9736A9-CDCE-3E4E-9023-A1779FA445CE}"/>
              </a:ext>
            </a:extLst>
          </p:cNvPr>
          <p:cNvSpPr>
            <a:spLocks noGrp="1" noChangeArrowheads="1"/>
          </p:cNvSpPr>
          <p:nvPr>
            <p:ph type="body" idx="1"/>
          </p:nvPr>
        </p:nvSpPr>
        <p:spPr>
          <a:xfrm>
            <a:off x="609600" y="1348460"/>
            <a:ext cx="8424155" cy="4570379"/>
          </a:xfrm>
        </p:spPr>
        <p:txBody>
          <a:bodyPr/>
          <a:lstStyle/>
          <a:p>
            <a:pPr eaLnBrk="1" hangingPunct="1"/>
            <a:r>
              <a:rPr lang="zh-CN" altLang="en-US" sz="2800" b="1" dirty="0">
                <a:solidFill>
                  <a:srgbClr val="FF0000"/>
                </a:solidFill>
              </a:rPr>
              <a:t>用例方法的基本思想</a:t>
            </a:r>
          </a:p>
          <a:p>
            <a:pPr eaLnBrk="1" hangingPunct="1">
              <a:buFont typeface="Wingdings" pitchFamily="2" charset="2"/>
              <a:buNone/>
            </a:pPr>
            <a:r>
              <a:rPr lang="zh-CN" altLang="en-US" sz="2800" b="1" dirty="0"/>
              <a:t>   从</a:t>
            </a:r>
            <a:r>
              <a:rPr lang="zh-CN" altLang="en-US" sz="2800" b="1" dirty="0">
                <a:solidFill>
                  <a:srgbClr val="0000FF"/>
                </a:solidFill>
              </a:rPr>
              <a:t>用户的角度</a:t>
            </a:r>
            <a:r>
              <a:rPr lang="zh-CN" altLang="en-US" sz="2800" b="1" dirty="0"/>
              <a:t>来看，他们并不想了解系统的内部结构和设计，他们所关心的是系统所能提供的服务，也就是被开发出来的系统将是如何被使用的。</a:t>
            </a:r>
          </a:p>
          <a:p>
            <a:pPr eaLnBrk="1" hangingPunct="1"/>
            <a:r>
              <a:rPr lang="zh-CN" altLang="en-US" sz="2800" b="1" dirty="0">
                <a:solidFill>
                  <a:srgbClr val="FF0000"/>
                </a:solidFill>
              </a:rPr>
              <a:t>用例图</a:t>
            </a:r>
            <a:r>
              <a:rPr lang="en-US" altLang="zh-CN" sz="2800" b="1" dirty="0">
                <a:solidFill>
                  <a:srgbClr val="FF0000"/>
                </a:solidFill>
              </a:rPr>
              <a:t>(</a:t>
            </a:r>
            <a:r>
              <a:rPr lang="zh-CN" altLang="en-US" sz="2800" b="1" dirty="0">
                <a:solidFill>
                  <a:srgbClr val="FF0000"/>
                </a:solidFill>
              </a:rPr>
              <a:t>用例模型</a:t>
            </a:r>
            <a:r>
              <a:rPr lang="en-US" altLang="zh-CN" sz="2800" b="1" dirty="0">
                <a:solidFill>
                  <a:srgbClr val="FF0000"/>
                </a:solidFill>
              </a:rPr>
              <a:t>)</a:t>
            </a:r>
            <a:r>
              <a:rPr lang="zh-CN" altLang="en-US" sz="2800" b="1" dirty="0"/>
              <a:t>是从</a:t>
            </a:r>
            <a:r>
              <a:rPr lang="zh-CN" altLang="en-US" sz="2800" b="1" dirty="0">
                <a:solidFill>
                  <a:srgbClr val="0000FF"/>
                </a:solidFill>
              </a:rPr>
              <a:t>用户角度</a:t>
            </a:r>
            <a:r>
              <a:rPr lang="zh-CN" altLang="en-US" sz="2800" b="1" dirty="0"/>
              <a:t>来描述系统功能的。</a:t>
            </a:r>
            <a:r>
              <a:rPr lang="zh-CN" altLang="en-US" sz="2800" b="1" dirty="0">
                <a:solidFill>
                  <a:srgbClr val="003300"/>
                </a:solidFill>
              </a:rPr>
              <a:t>强调的是外部功能，不反映功能的实现方式。</a:t>
            </a:r>
          </a:p>
          <a:p>
            <a:pPr eaLnBrk="1" hangingPunct="1">
              <a:buFont typeface="Wingdings" pitchFamily="2" charset="2"/>
              <a:buNone/>
            </a:pPr>
            <a:r>
              <a:rPr lang="zh-CN" altLang="en-US" sz="2800" dirty="0"/>
              <a:t> </a:t>
            </a:r>
          </a:p>
          <a:p>
            <a:pPr eaLnBrk="1" hangingPunct="1"/>
            <a:endParaRPr lang="zh-CN" altLang="en-US" sz="2800" dirty="0"/>
          </a:p>
          <a:p>
            <a:pPr eaLnBrk="1" hangingPunct="1"/>
            <a:endParaRPr lang="en-US" altLang="zh-CN" sz="3200" b="1" dirty="0"/>
          </a:p>
        </p:txBody>
      </p:sp>
      <p:pic>
        <p:nvPicPr>
          <p:cNvPr id="6148" name="Picture 4">
            <a:extLst>
              <a:ext uri="{FF2B5EF4-FFF2-40B4-BE49-F238E27FC236}">
                <a16:creationId xmlns:a16="http://schemas.microsoft.com/office/drawing/2014/main" id="{35368809-127A-D740-9DDD-6DE2AD7C5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0408" y="4979678"/>
            <a:ext cx="3443591" cy="1878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AA786CD9-CFF6-DE4A-BB6E-C9E65261671C}"/>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一</a:t>
            </a:r>
            <a:r>
              <a:rPr lang="zh-CN" altLang="en-US" dirty="0"/>
              <a:t>、</a:t>
            </a:r>
            <a:r>
              <a:rPr lang="zh-Hans" altLang="en-US" sz="4400" dirty="0">
                <a:solidFill>
                  <a:srgbClr val="0070C0"/>
                </a:solidFill>
              </a:rPr>
              <a:t>用例建模的概念</a:t>
            </a:r>
            <a:endParaRPr lang="zh-CN" altLang="en-US" dirty="0"/>
          </a:p>
        </p:txBody>
      </p:sp>
    </p:spTree>
    <p:extLst>
      <p:ext uri="{BB962C8B-B14F-4D97-AF65-F5344CB8AC3E}">
        <p14:creationId xmlns:p14="http://schemas.microsoft.com/office/powerpoint/2010/main" val="37404110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a:extLst>
              <a:ext uri="{FF2B5EF4-FFF2-40B4-BE49-F238E27FC236}">
                <a16:creationId xmlns:a16="http://schemas.microsoft.com/office/drawing/2014/main" id="{B1F0F8A2-038E-AE45-9B6B-50082B0A07FF}"/>
              </a:ext>
            </a:extLst>
          </p:cNvPr>
          <p:cNvSpPr>
            <a:spLocks noGrp="1" noChangeArrowheads="1"/>
          </p:cNvSpPr>
          <p:nvPr>
            <p:ph type="body" idx="1"/>
          </p:nvPr>
        </p:nvSpPr>
        <p:spPr>
          <a:xfrm>
            <a:off x="606286" y="1182408"/>
            <a:ext cx="8239540" cy="1543099"/>
          </a:xfrm>
        </p:spPr>
        <p:txBody>
          <a:bodyPr>
            <a:noAutofit/>
          </a:bodyPr>
          <a:lstStyle/>
          <a:p>
            <a:pPr eaLnBrk="1" hangingPunct="1">
              <a:lnSpc>
                <a:spcPct val="90000"/>
              </a:lnSpc>
            </a:pPr>
            <a:r>
              <a:rPr lang="zh-CN" altLang="en-US" sz="2400" b="1" dirty="0" smtClean="0"/>
              <a:t>（</a:t>
            </a:r>
            <a:r>
              <a:rPr lang="en-US" altLang="zh-CN" sz="2400" b="1" dirty="0" smtClean="0"/>
              <a:t>1</a:t>
            </a:r>
            <a:r>
              <a:rPr lang="zh-CN" altLang="en-US" sz="2400" b="1" dirty="0" smtClean="0"/>
              <a:t>）过于关注于实现而不是关注需求（增删改等细节）</a:t>
            </a:r>
            <a:endParaRPr lang="en-US" altLang="zh-CN" sz="2400" b="1" dirty="0" smtClean="0"/>
          </a:p>
          <a:p>
            <a:pPr eaLnBrk="1" hangingPunct="1">
              <a:lnSpc>
                <a:spcPct val="90000"/>
              </a:lnSpc>
            </a:pPr>
            <a:r>
              <a:rPr lang="zh-CN" altLang="en-US" sz="2400" b="1" dirty="0" smtClean="0"/>
              <a:t>（</a:t>
            </a:r>
            <a:r>
              <a:rPr lang="en-US" altLang="zh-CN" sz="2400" b="1" dirty="0" smtClean="0"/>
              <a:t>2</a:t>
            </a:r>
            <a:r>
              <a:rPr lang="zh-CN" altLang="en-US" sz="2400" b="1" dirty="0" smtClean="0"/>
              <a:t>）过于具体，局限性容易漏掉需求（比如，学生转学）</a:t>
            </a:r>
            <a:endParaRPr lang="en-US" altLang="zh-CN" sz="2400" b="1" dirty="0" smtClean="0"/>
          </a:p>
          <a:p>
            <a:pPr eaLnBrk="1" hangingPunct="1">
              <a:lnSpc>
                <a:spcPct val="90000"/>
              </a:lnSpc>
            </a:pPr>
            <a:r>
              <a:rPr lang="zh-CN" altLang="en-US" sz="2400" b="1" dirty="0" smtClean="0"/>
              <a:t>（</a:t>
            </a:r>
            <a:r>
              <a:rPr lang="en-US" altLang="zh-CN" sz="2400" b="1" dirty="0" smtClean="0"/>
              <a:t>3</a:t>
            </a:r>
            <a:r>
              <a:rPr lang="zh-CN" altLang="en-US" sz="2400" b="1" dirty="0" smtClean="0"/>
              <a:t>）细节过多，导致系统模型过于复杂</a:t>
            </a:r>
            <a:endParaRPr lang="zh-CN" altLang="en-US" sz="2400" b="1" dirty="0"/>
          </a:p>
        </p:txBody>
      </p:sp>
      <p:sp>
        <p:nvSpPr>
          <p:cNvPr id="4" name="标题 1">
            <a:extLst>
              <a:ext uri="{FF2B5EF4-FFF2-40B4-BE49-F238E27FC236}">
                <a16:creationId xmlns:a16="http://schemas.microsoft.com/office/drawing/2014/main" id="{F5B31138-B395-5444-85FB-61C0D777D886}"/>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4000" dirty="0">
                <a:solidFill>
                  <a:srgbClr val="0070C0"/>
                </a:solidFill>
                <a:latin typeface="华文宋体" panose="02010600040101010101" pitchFamily="2" charset="-122"/>
                <a:ea typeface="华文宋体" panose="02010600040101010101" pitchFamily="2" charset="-122"/>
              </a:rPr>
              <a:t>三、</a:t>
            </a:r>
            <a:r>
              <a:rPr lang="zh-Hans" altLang="en-US" sz="4000" dirty="0">
                <a:solidFill>
                  <a:srgbClr val="0070C0"/>
                </a:solidFill>
              </a:rPr>
              <a:t>管理用例的复杂度</a:t>
            </a:r>
            <a:endParaRPr lang="zh-CN" altLang="en-US" dirty="0"/>
          </a:p>
        </p:txBody>
      </p:sp>
      <p:pic>
        <p:nvPicPr>
          <p:cNvPr id="5" name="图片 4"/>
          <p:cNvPicPr>
            <a:picLocks noChangeAspect="1"/>
          </p:cNvPicPr>
          <p:nvPr/>
        </p:nvPicPr>
        <p:blipFill>
          <a:blip r:embed="rId3"/>
          <a:stretch>
            <a:fillRect/>
          </a:stretch>
        </p:blipFill>
        <p:spPr>
          <a:xfrm>
            <a:off x="1103244" y="2725507"/>
            <a:ext cx="6887046" cy="3972692"/>
          </a:xfrm>
          <a:prstGeom prst="rect">
            <a:avLst/>
          </a:prstGeom>
          <a:effectLst>
            <a:softEdge rad="190500"/>
          </a:effectLst>
        </p:spPr>
      </p:pic>
    </p:spTree>
    <p:extLst>
      <p:ext uri="{BB962C8B-B14F-4D97-AF65-F5344CB8AC3E}">
        <p14:creationId xmlns:p14="http://schemas.microsoft.com/office/powerpoint/2010/main" val="1121116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a:extLst>
              <a:ext uri="{FF2B5EF4-FFF2-40B4-BE49-F238E27FC236}">
                <a16:creationId xmlns:a16="http://schemas.microsoft.com/office/drawing/2014/main" id="{0C384244-29CA-3E40-972D-D2AAD2EC02F4}"/>
              </a:ext>
            </a:extLst>
          </p:cNvPr>
          <p:cNvSpPr>
            <a:spLocks noGrp="1" noChangeArrowheads="1"/>
          </p:cNvSpPr>
          <p:nvPr>
            <p:ph type="body" idx="1"/>
          </p:nvPr>
        </p:nvSpPr>
        <p:spPr>
          <a:xfrm>
            <a:off x="228600" y="1115878"/>
            <a:ext cx="8458200" cy="4065722"/>
          </a:xfrm>
        </p:spPr>
        <p:txBody>
          <a:bodyPr/>
          <a:lstStyle/>
          <a:p>
            <a:pPr eaLnBrk="1" hangingPunct="1"/>
            <a:r>
              <a:rPr lang="zh-Hans" altLang="en-US" sz="2800" b="1" dirty="0">
                <a:solidFill>
                  <a:srgbClr val="002060"/>
                </a:solidFill>
              </a:rPr>
              <a:t>用例包</a:t>
            </a:r>
            <a:endParaRPr lang="en-US" altLang="zh-CN" sz="2800" b="1" dirty="0">
              <a:solidFill>
                <a:srgbClr val="002060"/>
              </a:solidFill>
            </a:endParaRPr>
          </a:p>
          <a:p>
            <a:pPr eaLnBrk="1" hangingPunct="1"/>
            <a:r>
              <a:rPr lang="zh-CN" altLang="en-US" sz="2800" b="1" dirty="0">
                <a:solidFill>
                  <a:srgbClr val="FF0000"/>
                </a:solidFill>
              </a:rPr>
              <a:t>包</a:t>
            </a:r>
            <a:r>
              <a:rPr lang="en-US" altLang="zh-CN" sz="2800" b="1" dirty="0">
                <a:solidFill>
                  <a:srgbClr val="FF0000"/>
                </a:solidFill>
              </a:rPr>
              <a:t>(Package)</a:t>
            </a:r>
            <a:r>
              <a:rPr lang="zh-CN" altLang="en-US" sz="2800" b="1" dirty="0"/>
              <a:t>是</a:t>
            </a:r>
            <a:r>
              <a:rPr lang="en-US" altLang="zh-CN" sz="2800" b="1" dirty="0"/>
              <a:t>UML</a:t>
            </a:r>
            <a:r>
              <a:rPr lang="zh-CN" altLang="en-US" sz="2800" b="1" dirty="0"/>
              <a:t>中最常用的管理模型复杂度的机制，它就是一种分组容器，</a:t>
            </a:r>
            <a:r>
              <a:rPr lang="zh-CN" altLang="en-US" sz="2800" b="1" dirty="0">
                <a:solidFill>
                  <a:srgbClr val="000099"/>
                </a:solidFill>
              </a:rPr>
              <a:t>在包中可以容纳其他任意的模型元素（包括其他的包）。</a:t>
            </a:r>
            <a:endParaRPr lang="zh-CN" altLang="en-US" sz="2800" b="1" dirty="0"/>
          </a:p>
          <a:p>
            <a:pPr eaLnBrk="1" hangingPunct="1"/>
            <a:r>
              <a:rPr lang="zh-CN" altLang="en-US" sz="2800" b="1" dirty="0"/>
              <a:t>在用例模型中，我们可以用构造型</a:t>
            </a:r>
            <a:r>
              <a:rPr lang="en-US" altLang="zh-CN" sz="2800" b="1" dirty="0">
                <a:solidFill>
                  <a:srgbClr val="000099"/>
                </a:solidFill>
              </a:rPr>
              <a:t>&lt;&lt;use case&gt;&gt;</a:t>
            </a:r>
            <a:r>
              <a:rPr lang="zh-CN" altLang="en-US" sz="2800" b="1" dirty="0"/>
              <a:t>来扩展标准</a:t>
            </a:r>
            <a:r>
              <a:rPr lang="en-US" altLang="zh-CN" sz="2800" b="1" dirty="0"/>
              <a:t>UML</a:t>
            </a:r>
            <a:r>
              <a:rPr lang="zh-CN" altLang="en-US" sz="2800" b="1" dirty="0"/>
              <a:t>包的语义，叫</a:t>
            </a:r>
            <a:r>
              <a:rPr lang="zh-CN" altLang="en-US" sz="2800" b="1" dirty="0">
                <a:solidFill>
                  <a:srgbClr val="FF0000"/>
                </a:solidFill>
              </a:rPr>
              <a:t>用例包</a:t>
            </a:r>
            <a:r>
              <a:rPr lang="en-US" altLang="zh-CN" sz="2800" b="1" dirty="0">
                <a:solidFill>
                  <a:srgbClr val="FF0000"/>
                </a:solidFill>
              </a:rPr>
              <a:t>(Use Case Package)</a:t>
            </a:r>
            <a:r>
              <a:rPr lang="zh-CN" altLang="en-US" sz="2800" b="1" dirty="0"/>
              <a:t>，用于分类管理用例模型中的模型元素。</a:t>
            </a:r>
          </a:p>
        </p:txBody>
      </p:sp>
      <p:pic>
        <p:nvPicPr>
          <p:cNvPr id="70660" name="Picture 4" descr="image038">
            <a:extLst>
              <a:ext uri="{FF2B5EF4-FFF2-40B4-BE49-F238E27FC236}">
                <a16:creationId xmlns:a16="http://schemas.microsoft.com/office/drawing/2014/main" id="{7753283C-49C7-2346-AD0E-71775A884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3030" y="4293031"/>
            <a:ext cx="4622369" cy="2564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AutoShape 5">
            <a:extLst>
              <a:ext uri="{FF2B5EF4-FFF2-40B4-BE49-F238E27FC236}">
                <a16:creationId xmlns:a16="http://schemas.microsoft.com/office/drawing/2014/main" id="{5BE9F2C4-FBDF-F146-AFAB-E090468B1AAB}"/>
              </a:ext>
            </a:extLst>
          </p:cNvPr>
          <p:cNvSpPr>
            <a:spLocks noChangeArrowheads="1"/>
          </p:cNvSpPr>
          <p:nvPr/>
        </p:nvSpPr>
        <p:spPr bwMode="auto">
          <a:xfrm>
            <a:off x="228600" y="4419600"/>
            <a:ext cx="3352800" cy="1981200"/>
          </a:xfrm>
          <a:prstGeom prst="wedgeRectCallout">
            <a:avLst>
              <a:gd name="adj1" fmla="val -40199"/>
              <a:gd name="adj2" fmla="val 38060"/>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a:t>如何创建用例包以及用例包的个数取决于不同的系统和系统分析员，但要保证整个用例模型易于理解。</a:t>
            </a:r>
            <a:r>
              <a:rPr lang="zh-CN" altLang="en-US"/>
              <a:t> </a:t>
            </a:r>
          </a:p>
        </p:txBody>
      </p:sp>
      <p:sp>
        <p:nvSpPr>
          <p:cNvPr id="6" name="标题 1">
            <a:extLst>
              <a:ext uri="{FF2B5EF4-FFF2-40B4-BE49-F238E27FC236}">
                <a16:creationId xmlns:a16="http://schemas.microsoft.com/office/drawing/2014/main" id="{5493BB0B-C33E-9B4F-9E6B-C26F0CD1D81B}"/>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4000" dirty="0">
                <a:solidFill>
                  <a:srgbClr val="0070C0"/>
                </a:solidFill>
                <a:latin typeface="华文宋体" panose="02010600040101010101" pitchFamily="2" charset="-122"/>
                <a:ea typeface="华文宋体" panose="02010600040101010101" pitchFamily="2" charset="-122"/>
              </a:rPr>
              <a:t>三、</a:t>
            </a:r>
            <a:r>
              <a:rPr lang="zh-Hans" altLang="en-US" sz="4000" dirty="0">
                <a:solidFill>
                  <a:srgbClr val="0070C0"/>
                </a:solidFill>
              </a:rPr>
              <a:t>管理用例的复杂度</a:t>
            </a:r>
            <a:endParaRPr lang="zh-CN" altLang="en-US" dirty="0"/>
          </a:p>
        </p:txBody>
      </p:sp>
    </p:spTree>
    <p:extLst>
      <p:ext uri="{BB962C8B-B14F-4D97-AF65-F5344CB8AC3E}">
        <p14:creationId xmlns:p14="http://schemas.microsoft.com/office/powerpoint/2010/main" val="18928267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a:extLst>
              <a:ext uri="{FF2B5EF4-FFF2-40B4-BE49-F238E27FC236}">
                <a16:creationId xmlns:a16="http://schemas.microsoft.com/office/drawing/2014/main" id="{44816F62-3BBF-0244-8396-5D3DBD706B97}"/>
              </a:ext>
            </a:extLst>
          </p:cNvPr>
          <p:cNvSpPr>
            <a:spLocks noGrp="1" noChangeArrowheads="1"/>
          </p:cNvSpPr>
          <p:nvPr>
            <p:ph type="body" idx="1"/>
          </p:nvPr>
        </p:nvSpPr>
        <p:spPr>
          <a:xfrm>
            <a:off x="798163" y="2854384"/>
            <a:ext cx="7772400" cy="2183246"/>
          </a:xfrm>
        </p:spPr>
        <p:txBody>
          <a:bodyPr>
            <a:normAutofit fontScale="92500" lnSpcReduction="10000"/>
          </a:bodyPr>
          <a:lstStyle/>
          <a:p>
            <a:pPr eaLnBrk="1" hangingPunct="1"/>
            <a:r>
              <a:rPr lang="zh-CN" altLang="en-US" sz="2400" b="1" dirty="0"/>
              <a:t>用例图描述了参与者和系统特征之间的关系，但是它缺乏描述系统行为的细节。</a:t>
            </a:r>
          </a:p>
          <a:p>
            <a:pPr eaLnBrk="1" hangingPunct="1"/>
            <a:endParaRPr lang="zh-CN" altLang="en-US" sz="2400" b="1" dirty="0"/>
          </a:p>
          <a:p>
            <a:pPr eaLnBrk="1" hangingPunct="1"/>
            <a:r>
              <a:rPr lang="zh-CN" altLang="en-US" sz="2400" b="1" dirty="0"/>
              <a:t>所以一般情况下，还会以书面文档的形式对用例进行描述，每个用例应具有一个</a:t>
            </a:r>
            <a:r>
              <a:rPr lang="zh-CN" altLang="en-US" sz="2400" b="1" dirty="0">
                <a:solidFill>
                  <a:srgbClr val="FF0000"/>
                </a:solidFill>
              </a:rPr>
              <a:t>用例描述</a:t>
            </a:r>
            <a:r>
              <a:rPr lang="zh-CN" altLang="en-US" sz="2400" b="1" dirty="0"/>
              <a:t>。在</a:t>
            </a:r>
            <a:r>
              <a:rPr lang="en-US" altLang="zh-CN" sz="2400" b="1" dirty="0"/>
              <a:t>UML</a:t>
            </a:r>
            <a:r>
              <a:rPr lang="zh-CN" altLang="en-US" sz="2400" b="1" dirty="0"/>
              <a:t>中对用例的描述并没有硬性规定，但一般情况下用例描述应包括以下几个方面：</a:t>
            </a:r>
          </a:p>
          <a:p>
            <a:pPr eaLnBrk="1" hangingPunct="1"/>
            <a:endParaRPr lang="en-US" altLang="zh-CN" b="1" dirty="0"/>
          </a:p>
        </p:txBody>
      </p:sp>
      <p:pic>
        <p:nvPicPr>
          <p:cNvPr id="46084" name="Picture 4">
            <a:extLst>
              <a:ext uri="{FF2B5EF4-FFF2-40B4-BE49-F238E27FC236}">
                <a16:creationId xmlns:a16="http://schemas.microsoft.com/office/drawing/2014/main" id="{F28F9649-8455-B94B-BCB4-8E3C520B8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91711" y="2210461"/>
            <a:ext cx="39909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BD455F55-60BA-DB42-899D-E6D832DC3E27}"/>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smtClean="0">
                <a:latin typeface="华文宋体" panose="02010600040101010101" pitchFamily="2" charset="-122"/>
                <a:ea typeface="华文宋体" panose="02010600040101010101" pitchFamily="2" charset="-122"/>
              </a:rPr>
              <a:t>四</a:t>
            </a:r>
            <a:r>
              <a:rPr lang="zh-CN" altLang="en-US" dirty="0" smtClean="0"/>
              <a:t>、</a:t>
            </a:r>
            <a:r>
              <a:rPr lang="zh-Hans" altLang="en-US" sz="4400" dirty="0">
                <a:solidFill>
                  <a:srgbClr val="0070C0"/>
                </a:solidFill>
              </a:rPr>
              <a:t>用例描述</a:t>
            </a:r>
            <a:endParaRPr lang="zh-CN" altLang="en-US" dirty="0"/>
          </a:p>
        </p:txBody>
      </p:sp>
      <p:sp>
        <p:nvSpPr>
          <p:cNvPr id="6" name="Rectangle 2">
            <a:extLst>
              <a:ext uri="{FF2B5EF4-FFF2-40B4-BE49-F238E27FC236}">
                <a16:creationId xmlns:a16="http://schemas.microsoft.com/office/drawing/2014/main" id="{8998B9F5-9B5B-9D46-B098-488BFF0C712C}"/>
              </a:ext>
            </a:extLst>
          </p:cNvPr>
          <p:cNvSpPr txBox="1">
            <a:spLocks noChangeArrowheads="1"/>
          </p:cNvSpPr>
          <p:nvPr/>
        </p:nvSpPr>
        <p:spPr>
          <a:xfrm>
            <a:off x="457200" y="1324629"/>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（一）简介</a:t>
            </a:r>
            <a:endParaRPr lang="zh-CN" altLang="en-US" sz="2800" dirty="0">
              <a:solidFill>
                <a:srgbClr val="002060"/>
              </a:solidFill>
            </a:endParaRPr>
          </a:p>
        </p:txBody>
      </p:sp>
    </p:spTree>
    <p:extLst>
      <p:ext uri="{BB962C8B-B14F-4D97-AF65-F5344CB8AC3E}">
        <p14:creationId xmlns:p14="http://schemas.microsoft.com/office/powerpoint/2010/main" val="333512200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a:extLst>
              <a:ext uri="{FF2B5EF4-FFF2-40B4-BE49-F238E27FC236}">
                <a16:creationId xmlns:a16="http://schemas.microsoft.com/office/drawing/2014/main" id="{F3FFDBD3-83D4-1F4C-A326-2383D93D2A9C}"/>
              </a:ext>
            </a:extLst>
          </p:cNvPr>
          <p:cNvSpPr>
            <a:spLocks noGrp="1" noChangeArrowheads="1"/>
          </p:cNvSpPr>
          <p:nvPr>
            <p:ph type="body" idx="1"/>
          </p:nvPr>
        </p:nvSpPr>
        <p:spPr>
          <a:xfrm>
            <a:off x="108488" y="1424546"/>
            <a:ext cx="8915400" cy="4835525"/>
          </a:xfrm>
        </p:spPr>
        <p:txBody>
          <a:bodyPr>
            <a:normAutofit fontScale="92500" lnSpcReduction="20000"/>
          </a:bodyPr>
          <a:lstStyle/>
          <a:p>
            <a:pPr eaLnBrk="1" hangingPunct="1">
              <a:lnSpc>
                <a:spcPct val="90000"/>
              </a:lnSpc>
            </a:pPr>
            <a:r>
              <a:rPr lang="zh-CN" altLang="en-US" sz="2400" b="1" dirty="0">
                <a:solidFill>
                  <a:srgbClr val="FF0000"/>
                </a:solidFill>
              </a:rPr>
              <a:t>用例名称</a:t>
            </a:r>
          </a:p>
          <a:p>
            <a:pPr eaLnBrk="1" hangingPunct="1">
              <a:lnSpc>
                <a:spcPct val="90000"/>
              </a:lnSpc>
              <a:buFont typeface="Wingdings" pitchFamily="2" charset="2"/>
              <a:buNone/>
            </a:pPr>
            <a:r>
              <a:rPr lang="zh-CN" altLang="en-US" sz="2400" b="1" dirty="0"/>
              <a:t>    表明用例的用途，如上面示例中的“借阅图书”、“归还图书”。</a:t>
            </a:r>
          </a:p>
          <a:p>
            <a:pPr eaLnBrk="1" hangingPunct="1">
              <a:lnSpc>
                <a:spcPct val="90000"/>
              </a:lnSpc>
              <a:buFont typeface="Wingdings" pitchFamily="2" charset="2"/>
              <a:buNone/>
            </a:pPr>
            <a:endParaRPr lang="zh-CN" altLang="en-US" sz="2400" b="1" dirty="0"/>
          </a:p>
          <a:p>
            <a:pPr eaLnBrk="1" hangingPunct="1">
              <a:lnSpc>
                <a:spcPct val="90000"/>
              </a:lnSpc>
            </a:pPr>
            <a:r>
              <a:rPr lang="zh-CN" altLang="en-US" sz="2400" b="1" dirty="0">
                <a:solidFill>
                  <a:srgbClr val="FF0000"/>
                </a:solidFill>
              </a:rPr>
              <a:t>标识符</a:t>
            </a:r>
            <a:r>
              <a:rPr lang="en-US" altLang="zh-CN" sz="2400" b="1" dirty="0">
                <a:solidFill>
                  <a:srgbClr val="FF0000"/>
                </a:solidFill>
              </a:rPr>
              <a:t>[</a:t>
            </a:r>
            <a:r>
              <a:rPr lang="zh-CN" altLang="en-US" sz="2400" b="1" dirty="0">
                <a:solidFill>
                  <a:srgbClr val="FF0000"/>
                </a:solidFill>
              </a:rPr>
              <a:t>可选</a:t>
            </a:r>
            <a:r>
              <a:rPr lang="en-US" altLang="zh-CN" sz="2400" b="1" dirty="0">
                <a:solidFill>
                  <a:srgbClr val="FF0000"/>
                </a:solidFill>
              </a:rPr>
              <a:t>]</a:t>
            </a:r>
          </a:p>
          <a:p>
            <a:pPr eaLnBrk="1" hangingPunct="1">
              <a:lnSpc>
                <a:spcPct val="90000"/>
              </a:lnSpc>
              <a:buFont typeface="Wingdings" pitchFamily="2" charset="2"/>
              <a:buNone/>
            </a:pPr>
            <a:r>
              <a:rPr lang="en-US" altLang="zh-CN" sz="2400" b="1" dirty="0"/>
              <a:t>     </a:t>
            </a:r>
            <a:r>
              <a:rPr lang="zh-CN" altLang="en-US" sz="2400" b="1" dirty="0"/>
              <a:t>惟一标识符一个用例，如“</a:t>
            </a:r>
            <a:r>
              <a:rPr lang="en-US" altLang="zh-CN" sz="2400" b="1" dirty="0"/>
              <a:t>UC200601”</a:t>
            </a:r>
            <a:r>
              <a:rPr lang="zh-CN" altLang="en-US" sz="2400" b="1" dirty="0"/>
              <a:t>。这样就可在项目的其他元素（如类模型）中用它来引用这个用例。</a:t>
            </a:r>
            <a:r>
              <a:rPr lang="zh-CN" altLang="en-US" sz="2400" b="1" dirty="0">
                <a:solidFill>
                  <a:srgbClr val="800000"/>
                </a:solidFill>
              </a:rPr>
              <a:t>编号</a:t>
            </a:r>
          </a:p>
          <a:p>
            <a:pPr eaLnBrk="1" hangingPunct="1">
              <a:lnSpc>
                <a:spcPct val="90000"/>
              </a:lnSpc>
              <a:buFont typeface="Wingdings" pitchFamily="2" charset="2"/>
              <a:buNone/>
            </a:pPr>
            <a:endParaRPr lang="zh-CN" altLang="en-US" sz="2400" b="1" dirty="0">
              <a:solidFill>
                <a:srgbClr val="800000"/>
              </a:solidFill>
            </a:endParaRPr>
          </a:p>
          <a:p>
            <a:pPr eaLnBrk="1" hangingPunct="1">
              <a:lnSpc>
                <a:spcPct val="90000"/>
              </a:lnSpc>
            </a:pPr>
            <a:r>
              <a:rPr lang="zh-CN" altLang="en-US" sz="2400" b="1" dirty="0">
                <a:solidFill>
                  <a:srgbClr val="FF0000"/>
                </a:solidFill>
              </a:rPr>
              <a:t>参与者</a:t>
            </a:r>
            <a:r>
              <a:rPr lang="en-US" altLang="zh-CN" sz="2400" b="1" dirty="0">
                <a:solidFill>
                  <a:srgbClr val="FF0000"/>
                </a:solidFill>
              </a:rPr>
              <a:t>[</a:t>
            </a:r>
            <a:r>
              <a:rPr lang="zh-CN" altLang="en-US" sz="2400" b="1" dirty="0">
                <a:solidFill>
                  <a:srgbClr val="FF0000"/>
                </a:solidFill>
              </a:rPr>
              <a:t>可选</a:t>
            </a:r>
            <a:r>
              <a:rPr lang="en-US" altLang="zh-CN" sz="2400" b="1" dirty="0">
                <a:solidFill>
                  <a:srgbClr val="FF0000"/>
                </a:solidFill>
              </a:rPr>
              <a:t>]</a:t>
            </a:r>
          </a:p>
          <a:p>
            <a:pPr eaLnBrk="1" hangingPunct="1">
              <a:lnSpc>
                <a:spcPct val="90000"/>
              </a:lnSpc>
              <a:buFont typeface="Wingdings" pitchFamily="2" charset="2"/>
              <a:buNone/>
            </a:pPr>
            <a:r>
              <a:rPr lang="en-US" altLang="zh-CN" sz="2400" b="1" dirty="0"/>
              <a:t>     </a:t>
            </a:r>
            <a:r>
              <a:rPr lang="zh-CN" altLang="en-US" sz="2400" b="1" dirty="0"/>
              <a:t>与此用例相关的参与者列表。尽管这则信息包含在用例本身当中，但在没有用例图时，它有助于增加对该用例的理解。</a:t>
            </a:r>
          </a:p>
          <a:p>
            <a:pPr eaLnBrk="1" hangingPunct="1">
              <a:lnSpc>
                <a:spcPct val="90000"/>
              </a:lnSpc>
              <a:buFont typeface="Wingdings" pitchFamily="2" charset="2"/>
              <a:buNone/>
            </a:pPr>
            <a:endParaRPr lang="zh-CN" altLang="en-US" sz="2400" b="1" dirty="0"/>
          </a:p>
          <a:p>
            <a:pPr eaLnBrk="1" hangingPunct="1">
              <a:lnSpc>
                <a:spcPct val="90000"/>
              </a:lnSpc>
            </a:pPr>
            <a:r>
              <a:rPr lang="zh-CN" altLang="en-US" sz="2400" b="1" dirty="0">
                <a:solidFill>
                  <a:srgbClr val="FF0000"/>
                </a:solidFill>
              </a:rPr>
              <a:t>简要说明 </a:t>
            </a:r>
          </a:p>
          <a:p>
            <a:pPr eaLnBrk="1" hangingPunct="1">
              <a:lnSpc>
                <a:spcPct val="90000"/>
              </a:lnSpc>
              <a:buFont typeface="Wingdings" pitchFamily="2" charset="2"/>
              <a:buNone/>
            </a:pPr>
            <a:r>
              <a:rPr lang="zh-CN" altLang="en-US" sz="2400" b="1" dirty="0">
                <a:solidFill>
                  <a:srgbClr val="FF0000"/>
                </a:solidFill>
              </a:rPr>
              <a:t>   </a:t>
            </a:r>
            <a:r>
              <a:rPr lang="zh-CN" altLang="en-US" sz="2400" b="1" dirty="0"/>
              <a:t>对该用例进行说明，描述用例作用。注意语言简要，使用自然语言。</a:t>
            </a:r>
          </a:p>
          <a:p>
            <a:pPr eaLnBrk="1" hangingPunct="1">
              <a:lnSpc>
                <a:spcPct val="90000"/>
              </a:lnSpc>
            </a:pPr>
            <a:endParaRPr lang="en-US" altLang="zh-CN" sz="2400" b="1" dirty="0"/>
          </a:p>
        </p:txBody>
      </p:sp>
      <p:sp>
        <p:nvSpPr>
          <p:cNvPr id="6" name="标题 1">
            <a:extLst>
              <a:ext uri="{FF2B5EF4-FFF2-40B4-BE49-F238E27FC236}">
                <a16:creationId xmlns:a16="http://schemas.microsoft.com/office/drawing/2014/main" id="{E88E0452-2D0B-8D4B-8857-5EFC09CB89FC}"/>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latin typeface="华文宋体" panose="02010600040101010101" pitchFamily="2" charset="-122"/>
                <a:ea typeface="华文宋体" panose="02010600040101010101" pitchFamily="2" charset="-122"/>
              </a:rPr>
              <a:t>四</a:t>
            </a:r>
            <a:r>
              <a:rPr lang="zh-CN" altLang="en-US" dirty="0"/>
              <a:t>、</a:t>
            </a:r>
            <a:r>
              <a:rPr lang="zh-Hans" altLang="en-US" sz="4000" dirty="0">
                <a:solidFill>
                  <a:srgbClr val="0070C0"/>
                </a:solidFill>
              </a:rPr>
              <a:t>用例描述</a:t>
            </a:r>
            <a:endParaRPr lang="zh-CN" altLang="en-US" dirty="0"/>
          </a:p>
        </p:txBody>
      </p:sp>
    </p:spTree>
    <p:extLst>
      <p:ext uri="{BB962C8B-B14F-4D97-AF65-F5344CB8AC3E}">
        <p14:creationId xmlns:p14="http://schemas.microsoft.com/office/powerpoint/2010/main" val="20689442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a:extLst>
              <a:ext uri="{FF2B5EF4-FFF2-40B4-BE49-F238E27FC236}">
                <a16:creationId xmlns:a16="http://schemas.microsoft.com/office/drawing/2014/main" id="{BBD05B53-474D-FC4D-B102-A151D68BB81C}"/>
              </a:ext>
            </a:extLst>
          </p:cNvPr>
          <p:cNvSpPr>
            <a:spLocks noGrp="1" noChangeArrowheads="1"/>
          </p:cNvSpPr>
          <p:nvPr>
            <p:ph type="body" idx="1"/>
          </p:nvPr>
        </p:nvSpPr>
        <p:spPr>
          <a:xfrm>
            <a:off x="228600" y="1066800"/>
            <a:ext cx="8686800" cy="5791200"/>
          </a:xfrm>
        </p:spPr>
        <p:txBody>
          <a:bodyPr>
            <a:normAutofit fontScale="92500" lnSpcReduction="10000"/>
          </a:bodyPr>
          <a:lstStyle/>
          <a:p>
            <a:pPr eaLnBrk="1" hangingPunct="1">
              <a:lnSpc>
                <a:spcPct val="80000"/>
              </a:lnSpc>
            </a:pPr>
            <a:r>
              <a:rPr lang="zh-CN" altLang="en-US" sz="2400" b="1" dirty="0">
                <a:solidFill>
                  <a:srgbClr val="FF0000"/>
                </a:solidFill>
              </a:rPr>
              <a:t>前置条件</a:t>
            </a:r>
          </a:p>
          <a:p>
            <a:pPr eaLnBrk="1" hangingPunct="1">
              <a:lnSpc>
                <a:spcPct val="80000"/>
              </a:lnSpc>
              <a:buFont typeface="Wingdings" pitchFamily="2" charset="2"/>
              <a:buNone/>
            </a:pPr>
            <a:r>
              <a:rPr lang="zh-CN" altLang="en-US" sz="2400" b="1" dirty="0"/>
              <a:t>    一个条件列表。前置条件描述了用例之前系统必须满足的条件。如果条件不满足，则用例不会被执行。</a:t>
            </a:r>
          </a:p>
          <a:p>
            <a:pPr eaLnBrk="1" hangingPunct="1">
              <a:lnSpc>
                <a:spcPct val="80000"/>
              </a:lnSpc>
              <a:buFont typeface="Wingdings" pitchFamily="2" charset="2"/>
              <a:buNone/>
            </a:pPr>
            <a:r>
              <a:rPr lang="zh-CN" altLang="en-US" sz="2400" b="1" dirty="0"/>
              <a:t>      </a:t>
            </a:r>
            <a:r>
              <a:rPr lang="zh-CN" altLang="en-US" sz="2400" b="1" dirty="0">
                <a:solidFill>
                  <a:srgbClr val="0000FF"/>
                </a:solidFill>
              </a:rPr>
              <a:t>例如：   借阅图书用例</a:t>
            </a:r>
          </a:p>
          <a:p>
            <a:pPr eaLnBrk="1" hangingPunct="1">
              <a:lnSpc>
                <a:spcPct val="80000"/>
              </a:lnSpc>
              <a:buFont typeface="Wingdings" pitchFamily="2" charset="2"/>
              <a:buNone/>
            </a:pPr>
            <a:r>
              <a:rPr lang="zh-CN" altLang="en-US" sz="2400" b="1" dirty="0">
                <a:solidFill>
                  <a:srgbClr val="0000FF"/>
                </a:solidFill>
              </a:rPr>
              <a:t>  前置条件：学生出示的借书证必须是合法的借书证。</a:t>
            </a:r>
          </a:p>
          <a:p>
            <a:pPr eaLnBrk="1" hangingPunct="1">
              <a:lnSpc>
                <a:spcPct val="80000"/>
              </a:lnSpc>
              <a:buFont typeface="Wingdings" pitchFamily="2" charset="2"/>
              <a:buNone/>
            </a:pPr>
            <a:endParaRPr lang="zh-CN" altLang="en-US" sz="2400" b="1" dirty="0">
              <a:solidFill>
                <a:srgbClr val="0000FF"/>
              </a:solidFill>
            </a:endParaRPr>
          </a:p>
          <a:p>
            <a:pPr eaLnBrk="1" hangingPunct="1">
              <a:lnSpc>
                <a:spcPct val="80000"/>
              </a:lnSpc>
            </a:pPr>
            <a:r>
              <a:rPr lang="zh-CN" altLang="en-US" sz="2400" b="1" dirty="0">
                <a:solidFill>
                  <a:srgbClr val="FF0000"/>
                </a:solidFill>
              </a:rPr>
              <a:t>后置条件</a:t>
            </a:r>
          </a:p>
          <a:p>
            <a:pPr eaLnBrk="1" hangingPunct="1">
              <a:lnSpc>
                <a:spcPct val="80000"/>
              </a:lnSpc>
              <a:buFont typeface="Wingdings" pitchFamily="2" charset="2"/>
              <a:buNone/>
            </a:pPr>
            <a:r>
              <a:rPr lang="zh-CN" altLang="en-US" sz="2400" b="1" dirty="0"/>
              <a:t>     后置条件在用例成功完成后得到满足，它提供了系统的部分描述。用例结束后，系统处于什么状态。</a:t>
            </a:r>
          </a:p>
          <a:p>
            <a:pPr eaLnBrk="1" hangingPunct="1">
              <a:lnSpc>
                <a:spcPct val="80000"/>
              </a:lnSpc>
              <a:buFont typeface="Wingdings" pitchFamily="2" charset="2"/>
              <a:buNone/>
            </a:pPr>
            <a:r>
              <a:rPr lang="zh-CN" altLang="en-US" sz="2400" b="1" dirty="0">
                <a:solidFill>
                  <a:srgbClr val="800000"/>
                </a:solidFill>
              </a:rPr>
              <a:t>    </a:t>
            </a:r>
            <a:r>
              <a:rPr lang="zh-CN" altLang="en-US" sz="2400" b="1" dirty="0">
                <a:solidFill>
                  <a:srgbClr val="0000FF"/>
                </a:solidFill>
              </a:rPr>
              <a:t>例如：借阅图书用例</a:t>
            </a:r>
          </a:p>
          <a:p>
            <a:pPr eaLnBrk="1" hangingPunct="1">
              <a:lnSpc>
                <a:spcPct val="80000"/>
              </a:lnSpc>
              <a:buFont typeface="Wingdings" pitchFamily="2" charset="2"/>
              <a:buNone/>
            </a:pPr>
            <a:r>
              <a:rPr lang="zh-CN" altLang="en-US" sz="2400" b="1" dirty="0">
                <a:solidFill>
                  <a:srgbClr val="0000FF"/>
                </a:solidFill>
              </a:rPr>
              <a:t>   后置条件：借书成功，则返回该学生借阅信息；结束失败，则返回失败的原因。</a:t>
            </a:r>
          </a:p>
          <a:p>
            <a:pPr eaLnBrk="1" hangingPunct="1">
              <a:lnSpc>
                <a:spcPct val="80000"/>
              </a:lnSpc>
              <a:buFont typeface="Wingdings" pitchFamily="2" charset="2"/>
              <a:buNone/>
            </a:pPr>
            <a:endParaRPr lang="zh-CN" altLang="en-US" sz="2400" b="1" dirty="0">
              <a:solidFill>
                <a:srgbClr val="0000FF"/>
              </a:solidFill>
            </a:endParaRPr>
          </a:p>
          <a:p>
            <a:pPr eaLnBrk="1" hangingPunct="1">
              <a:lnSpc>
                <a:spcPct val="80000"/>
              </a:lnSpc>
            </a:pPr>
            <a:r>
              <a:rPr lang="zh-CN" altLang="en-US" sz="2400" b="1" dirty="0">
                <a:solidFill>
                  <a:srgbClr val="FF0000"/>
                </a:solidFill>
              </a:rPr>
              <a:t>扩展点</a:t>
            </a:r>
          </a:p>
          <a:p>
            <a:pPr eaLnBrk="1" hangingPunct="1">
              <a:lnSpc>
                <a:spcPct val="80000"/>
              </a:lnSpc>
              <a:buFont typeface="Wingdings" pitchFamily="2" charset="2"/>
              <a:buNone/>
            </a:pPr>
            <a:r>
              <a:rPr lang="zh-CN" altLang="en-US" sz="2400" b="1" dirty="0">
                <a:solidFill>
                  <a:srgbClr val="FF0000"/>
                </a:solidFill>
              </a:rPr>
              <a:t>    </a:t>
            </a:r>
            <a:r>
              <a:rPr lang="zh-CN" altLang="en-US" sz="2400" b="1" dirty="0"/>
              <a:t>如果包括扩展用例，则写出扩展用例在什么情况下使用。应该在编写事件流的同时编写。</a:t>
            </a:r>
          </a:p>
          <a:p>
            <a:pPr eaLnBrk="1" hangingPunct="1">
              <a:lnSpc>
                <a:spcPct val="80000"/>
              </a:lnSpc>
              <a:buFont typeface="Wingdings" pitchFamily="2" charset="2"/>
              <a:buNone/>
            </a:pPr>
            <a:endParaRPr lang="zh-CN" altLang="en-US" sz="2400" b="1" dirty="0"/>
          </a:p>
          <a:p>
            <a:pPr eaLnBrk="1" hangingPunct="1">
              <a:lnSpc>
                <a:spcPct val="80000"/>
              </a:lnSpc>
              <a:buFont typeface="Wingdings" pitchFamily="2" charset="2"/>
              <a:buNone/>
            </a:pPr>
            <a:endParaRPr lang="zh-CN" altLang="en-US" sz="2100" b="1" dirty="0">
              <a:solidFill>
                <a:srgbClr val="800000"/>
              </a:solidFill>
            </a:endParaRPr>
          </a:p>
          <a:p>
            <a:pPr eaLnBrk="1" hangingPunct="1">
              <a:lnSpc>
                <a:spcPct val="80000"/>
              </a:lnSpc>
            </a:pPr>
            <a:endParaRPr lang="en-US" altLang="zh-CN" sz="2100" dirty="0"/>
          </a:p>
        </p:txBody>
      </p:sp>
      <p:sp>
        <p:nvSpPr>
          <p:cNvPr id="6" name="标题 1">
            <a:extLst>
              <a:ext uri="{FF2B5EF4-FFF2-40B4-BE49-F238E27FC236}">
                <a16:creationId xmlns:a16="http://schemas.microsoft.com/office/drawing/2014/main" id="{C3221DEB-5AD4-B54E-A609-A68E3DBE3FFB}"/>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latin typeface="华文宋体" panose="02010600040101010101" pitchFamily="2" charset="-122"/>
                <a:ea typeface="华文宋体" panose="02010600040101010101" pitchFamily="2" charset="-122"/>
              </a:rPr>
              <a:t>四</a:t>
            </a:r>
            <a:r>
              <a:rPr lang="zh-CN" altLang="en-US" dirty="0"/>
              <a:t>、</a:t>
            </a:r>
            <a:r>
              <a:rPr lang="zh-Hans" altLang="en-US" sz="4000" dirty="0">
                <a:solidFill>
                  <a:srgbClr val="0070C0"/>
                </a:solidFill>
              </a:rPr>
              <a:t>用例描述</a:t>
            </a:r>
            <a:endParaRPr lang="zh-CN" altLang="en-US" dirty="0"/>
          </a:p>
        </p:txBody>
      </p:sp>
    </p:spTree>
    <p:extLst>
      <p:ext uri="{BB962C8B-B14F-4D97-AF65-F5344CB8AC3E}">
        <p14:creationId xmlns:p14="http://schemas.microsoft.com/office/powerpoint/2010/main" val="25577164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a:extLst>
              <a:ext uri="{FF2B5EF4-FFF2-40B4-BE49-F238E27FC236}">
                <a16:creationId xmlns:a16="http://schemas.microsoft.com/office/drawing/2014/main" id="{17AB7944-A6AF-C34A-ACF7-0D5E347FD707}"/>
              </a:ext>
            </a:extLst>
          </p:cNvPr>
          <p:cNvSpPr>
            <a:spLocks noGrp="1" noChangeArrowheads="1"/>
          </p:cNvSpPr>
          <p:nvPr>
            <p:ph type="body" idx="1"/>
          </p:nvPr>
        </p:nvSpPr>
        <p:spPr>
          <a:xfrm>
            <a:off x="457200" y="1295400"/>
            <a:ext cx="8229600" cy="4835525"/>
          </a:xfrm>
        </p:spPr>
        <p:txBody>
          <a:bodyPr>
            <a:normAutofit/>
          </a:bodyPr>
          <a:lstStyle/>
          <a:p>
            <a:pPr eaLnBrk="1" hangingPunct="1"/>
            <a:r>
              <a:rPr lang="zh-CN" altLang="en-US" sz="2400" b="1" dirty="0">
                <a:solidFill>
                  <a:srgbClr val="FF0000"/>
                </a:solidFill>
              </a:rPr>
              <a:t>基本事件流</a:t>
            </a:r>
          </a:p>
          <a:p>
            <a:pPr eaLnBrk="1" hangingPunct="1">
              <a:buFont typeface="Wingdings" pitchFamily="2" charset="2"/>
              <a:buNone/>
            </a:pPr>
            <a:r>
              <a:rPr lang="zh-CN" altLang="en-US" sz="2400" b="1" dirty="0">
                <a:solidFill>
                  <a:srgbClr val="FF0000"/>
                </a:solidFill>
              </a:rPr>
              <a:t>   </a:t>
            </a:r>
            <a:r>
              <a:rPr lang="zh-CN" altLang="en-US" sz="2400" b="1" dirty="0"/>
              <a:t>描述当各项工作都正常进行时用例的工作方式。</a:t>
            </a:r>
          </a:p>
          <a:p>
            <a:pPr eaLnBrk="1" hangingPunct="1">
              <a:buFont typeface="Wingdings" pitchFamily="2" charset="2"/>
              <a:buNone/>
            </a:pPr>
            <a:r>
              <a:rPr lang="zh-CN" altLang="en-US" sz="2400" b="1" dirty="0"/>
              <a:t>   事件流描述了用户和执行用例之间交互的每一步。</a:t>
            </a:r>
          </a:p>
          <a:p>
            <a:pPr eaLnBrk="1" hangingPunct="1">
              <a:buFont typeface="Wingdings" pitchFamily="2" charset="2"/>
              <a:buNone/>
            </a:pPr>
            <a:r>
              <a:rPr lang="zh-CN" altLang="en-US" sz="2400" b="1" dirty="0"/>
              <a:t>   事件流是将个别用例进行合适的细化任务。</a:t>
            </a:r>
          </a:p>
          <a:p>
            <a:pPr eaLnBrk="1" hangingPunct="1">
              <a:buFont typeface="Wingdings" pitchFamily="2" charset="2"/>
              <a:buNone/>
            </a:pPr>
            <a:r>
              <a:rPr lang="zh-CN" altLang="en-US" sz="2400" b="1" dirty="0">
                <a:solidFill>
                  <a:srgbClr val="0000FF"/>
                </a:solidFill>
              </a:rPr>
              <a:t>   可以发现原始用例图遗漏的内容。</a:t>
            </a:r>
          </a:p>
          <a:p>
            <a:pPr eaLnBrk="1" hangingPunct="1">
              <a:buFont typeface="Wingdings" pitchFamily="2" charset="2"/>
              <a:buNone/>
            </a:pPr>
            <a:endParaRPr lang="zh-CN" altLang="en-US" sz="2400" b="1" dirty="0">
              <a:solidFill>
                <a:srgbClr val="0000FF"/>
              </a:solidFill>
            </a:endParaRPr>
          </a:p>
          <a:p>
            <a:pPr eaLnBrk="1" hangingPunct="1"/>
            <a:r>
              <a:rPr lang="zh-CN" altLang="en-US" sz="2400" b="1" dirty="0">
                <a:solidFill>
                  <a:srgbClr val="FF0000"/>
                </a:solidFill>
              </a:rPr>
              <a:t>其它事件流（扩展事件流，错误事件流）</a:t>
            </a:r>
          </a:p>
          <a:p>
            <a:pPr eaLnBrk="1" hangingPunct="1">
              <a:buFont typeface="Wingdings" pitchFamily="2" charset="2"/>
              <a:buNone/>
            </a:pPr>
            <a:r>
              <a:rPr lang="zh-CN" altLang="en-US" sz="2400" dirty="0"/>
              <a:t>   </a:t>
            </a:r>
            <a:r>
              <a:rPr lang="zh-CN" altLang="en-US" sz="2400" b="1" dirty="0"/>
              <a:t>在变更工作方式、出现异常或发生错误的情况下所遵循的步骤。</a:t>
            </a:r>
          </a:p>
        </p:txBody>
      </p:sp>
      <p:sp>
        <p:nvSpPr>
          <p:cNvPr id="6" name="标题 1">
            <a:extLst>
              <a:ext uri="{FF2B5EF4-FFF2-40B4-BE49-F238E27FC236}">
                <a16:creationId xmlns:a16="http://schemas.microsoft.com/office/drawing/2014/main" id="{FE003B92-96F3-9F4C-978C-261434BF86EC}"/>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latin typeface="华文宋体" panose="02010600040101010101" pitchFamily="2" charset="-122"/>
                <a:ea typeface="华文宋体" panose="02010600040101010101" pitchFamily="2" charset="-122"/>
              </a:rPr>
              <a:t>四</a:t>
            </a:r>
            <a:r>
              <a:rPr lang="zh-CN" altLang="en-US" dirty="0"/>
              <a:t>、</a:t>
            </a:r>
            <a:r>
              <a:rPr lang="zh-Hans" altLang="en-US" sz="4000" dirty="0">
                <a:solidFill>
                  <a:srgbClr val="0070C0"/>
                </a:solidFill>
              </a:rPr>
              <a:t>用例描述</a:t>
            </a:r>
            <a:endParaRPr lang="zh-CN" altLang="en-US" dirty="0"/>
          </a:p>
        </p:txBody>
      </p:sp>
    </p:spTree>
    <p:extLst>
      <p:ext uri="{BB962C8B-B14F-4D97-AF65-F5344CB8AC3E}">
        <p14:creationId xmlns:p14="http://schemas.microsoft.com/office/powerpoint/2010/main" val="261305190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a:extLst>
              <a:ext uri="{FF2B5EF4-FFF2-40B4-BE49-F238E27FC236}">
                <a16:creationId xmlns:a16="http://schemas.microsoft.com/office/drawing/2014/main" id="{C9BD2A12-10C3-FB48-80C1-7968E25E3A93}"/>
              </a:ext>
            </a:extLst>
          </p:cNvPr>
          <p:cNvSpPr>
            <a:spLocks noGrp="1" noChangeArrowheads="1"/>
          </p:cNvSpPr>
          <p:nvPr>
            <p:ph type="body" idx="1"/>
          </p:nvPr>
        </p:nvSpPr>
        <p:spPr>
          <a:xfrm>
            <a:off x="333213" y="1273444"/>
            <a:ext cx="8229600" cy="5334000"/>
          </a:xfrm>
        </p:spPr>
        <p:txBody>
          <a:bodyPr/>
          <a:lstStyle/>
          <a:p>
            <a:pPr eaLnBrk="1" hangingPunct="1"/>
            <a:r>
              <a:rPr lang="en-US" altLang="zh-CN" sz="2600" b="1" dirty="0">
                <a:solidFill>
                  <a:srgbClr val="000099"/>
                </a:solidFill>
              </a:rPr>
              <a:t> </a:t>
            </a:r>
            <a:r>
              <a:rPr lang="zh-CN" altLang="en-US" sz="2600" b="1" dirty="0">
                <a:solidFill>
                  <a:srgbClr val="000099"/>
                </a:solidFill>
              </a:rPr>
              <a:t>用例描述（用例规约）基本上是用文本方式来表述的。</a:t>
            </a:r>
          </a:p>
          <a:p>
            <a:pPr eaLnBrk="1" hangingPunct="1"/>
            <a:endParaRPr lang="zh-CN" altLang="en-US" sz="2600" b="1" dirty="0">
              <a:solidFill>
                <a:srgbClr val="000099"/>
              </a:solidFill>
            </a:endParaRPr>
          </a:p>
          <a:p>
            <a:pPr eaLnBrk="1" hangingPunct="1"/>
            <a:r>
              <a:rPr lang="zh-CN" altLang="en-US" sz="2600" b="1" dirty="0"/>
              <a:t>为了更加清晰地描述事件流，也可以选择使用状态图、活动图或序列图来辅助说明。只要有助于表达的简洁明了，就可以在用例中任意粘贴用户界面和流程的图形化显示方式，或是其他图形。</a:t>
            </a:r>
          </a:p>
          <a:p>
            <a:pPr eaLnBrk="1" hangingPunct="1"/>
            <a:endParaRPr lang="zh-CN" altLang="en-US" sz="2600" b="1" dirty="0"/>
          </a:p>
          <a:p>
            <a:pPr eaLnBrk="1" hangingPunct="1"/>
            <a:r>
              <a:rPr lang="zh-CN" altLang="en-US" sz="2600" b="1" dirty="0">
                <a:solidFill>
                  <a:srgbClr val="003300"/>
                </a:solidFill>
              </a:rPr>
              <a:t>如活动图有助于描述复杂的决策流程，状态转移图有助于描述与状态相关的系统行为，序列图适合于描述基于时间顺序的消息传递</a:t>
            </a:r>
            <a:r>
              <a:rPr lang="zh-CN" altLang="en-US" sz="2600" dirty="0">
                <a:solidFill>
                  <a:srgbClr val="003300"/>
                </a:solidFill>
              </a:rPr>
              <a:t>。 </a:t>
            </a:r>
          </a:p>
        </p:txBody>
      </p:sp>
      <p:sp>
        <p:nvSpPr>
          <p:cNvPr id="3" name="标题 1">
            <a:extLst>
              <a:ext uri="{FF2B5EF4-FFF2-40B4-BE49-F238E27FC236}">
                <a16:creationId xmlns:a16="http://schemas.microsoft.com/office/drawing/2014/main" id="{1F4BD03C-4C3C-6141-BC30-90ECBD339F1C}"/>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latin typeface="华文宋体" panose="02010600040101010101" pitchFamily="2" charset="-122"/>
                <a:ea typeface="华文宋体" panose="02010600040101010101" pitchFamily="2" charset="-122"/>
              </a:rPr>
              <a:t>四</a:t>
            </a:r>
            <a:r>
              <a:rPr lang="zh-CN" altLang="en-US" dirty="0"/>
              <a:t>、</a:t>
            </a:r>
            <a:r>
              <a:rPr lang="zh-Hans" altLang="en-US" sz="4000" dirty="0">
                <a:solidFill>
                  <a:srgbClr val="0070C0"/>
                </a:solidFill>
              </a:rPr>
              <a:t>用例描述</a:t>
            </a:r>
            <a:endParaRPr lang="zh-CN" altLang="en-US" dirty="0"/>
          </a:p>
        </p:txBody>
      </p:sp>
    </p:spTree>
    <p:extLst>
      <p:ext uri="{BB962C8B-B14F-4D97-AF65-F5344CB8AC3E}">
        <p14:creationId xmlns:p14="http://schemas.microsoft.com/office/powerpoint/2010/main" val="136494107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4" name="Picture 4">
            <a:extLst>
              <a:ext uri="{FF2B5EF4-FFF2-40B4-BE49-F238E27FC236}">
                <a16:creationId xmlns:a16="http://schemas.microsoft.com/office/drawing/2014/main" id="{92B5B6BC-B145-B445-B628-A3E50A2CB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63" y="1291525"/>
            <a:ext cx="7837398" cy="556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C60BE3E6-3B1F-2D42-B989-BC277FA63C89}"/>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latin typeface="华文宋体" panose="02010600040101010101" pitchFamily="2" charset="-122"/>
                <a:ea typeface="华文宋体" panose="02010600040101010101" pitchFamily="2" charset="-122"/>
              </a:rPr>
              <a:t>四</a:t>
            </a:r>
            <a:r>
              <a:rPr lang="zh-CN" altLang="en-US" dirty="0"/>
              <a:t>、</a:t>
            </a:r>
            <a:r>
              <a:rPr lang="zh-Hans" altLang="en-US" sz="4000" dirty="0">
                <a:solidFill>
                  <a:srgbClr val="0070C0"/>
                </a:solidFill>
              </a:rPr>
              <a:t>用例描述</a:t>
            </a:r>
            <a:endParaRPr lang="zh-CN" altLang="en-US" dirty="0"/>
          </a:p>
        </p:txBody>
      </p:sp>
    </p:spTree>
    <p:extLst>
      <p:ext uri="{BB962C8B-B14F-4D97-AF65-F5344CB8AC3E}">
        <p14:creationId xmlns:p14="http://schemas.microsoft.com/office/powerpoint/2010/main" val="21220784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4">
            <a:extLst>
              <a:ext uri="{FF2B5EF4-FFF2-40B4-BE49-F238E27FC236}">
                <a16:creationId xmlns:a16="http://schemas.microsoft.com/office/drawing/2014/main" id="{E5E7520F-AB24-E148-931B-4FBBF1DDB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946" y="1229458"/>
            <a:ext cx="8462074" cy="5371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63FC402E-A4AB-9B4D-97B4-E033F8FB78CB}"/>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latin typeface="华文宋体" panose="02010600040101010101" pitchFamily="2" charset="-122"/>
                <a:ea typeface="华文宋体" panose="02010600040101010101" pitchFamily="2" charset="-122"/>
              </a:rPr>
              <a:t>四</a:t>
            </a:r>
            <a:r>
              <a:rPr lang="zh-CN" altLang="en-US" dirty="0"/>
              <a:t>、</a:t>
            </a:r>
            <a:r>
              <a:rPr lang="zh-Hans" altLang="en-US" sz="4000" dirty="0">
                <a:solidFill>
                  <a:srgbClr val="0070C0"/>
                </a:solidFill>
              </a:rPr>
              <a:t>用例描述</a:t>
            </a:r>
            <a:endParaRPr lang="zh-CN" altLang="en-US" dirty="0"/>
          </a:p>
        </p:txBody>
      </p:sp>
    </p:spTree>
    <p:extLst>
      <p:ext uri="{BB962C8B-B14F-4D97-AF65-F5344CB8AC3E}">
        <p14:creationId xmlns:p14="http://schemas.microsoft.com/office/powerpoint/2010/main" val="5661813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a:extLst>
              <a:ext uri="{FF2B5EF4-FFF2-40B4-BE49-F238E27FC236}">
                <a16:creationId xmlns:a16="http://schemas.microsoft.com/office/drawing/2014/main" id="{921F69D1-8C9B-9F4A-B3A5-978D2102C4EB}"/>
              </a:ext>
            </a:extLst>
          </p:cNvPr>
          <p:cNvSpPr>
            <a:spLocks noGrp="1" noChangeArrowheads="1"/>
          </p:cNvSpPr>
          <p:nvPr>
            <p:ph type="body" idx="1"/>
          </p:nvPr>
        </p:nvSpPr>
        <p:spPr/>
        <p:txBody>
          <a:bodyPr/>
          <a:lstStyle/>
          <a:p>
            <a:pPr eaLnBrk="1" hangingPunct="1"/>
            <a:endParaRPr lang="zh-CN" altLang="zh-CN"/>
          </a:p>
        </p:txBody>
      </p:sp>
      <p:pic>
        <p:nvPicPr>
          <p:cNvPr id="53252" name="Picture 4">
            <a:extLst>
              <a:ext uri="{FF2B5EF4-FFF2-40B4-BE49-F238E27FC236}">
                <a16:creationId xmlns:a16="http://schemas.microsoft.com/office/drawing/2014/main" id="{FE8D1C46-A697-BE40-AAB7-DC91405B3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556" y="1243220"/>
            <a:ext cx="8116888"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Rectangle 2">
            <a:extLst>
              <a:ext uri="{FF2B5EF4-FFF2-40B4-BE49-F238E27FC236}">
                <a16:creationId xmlns:a16="http://schemas.microsoft.com/office/drawing/2014/main" id="{24564F9F-83C3-E84F-9652-678AC753314F}"/>
              </a:ext>
            </a:extLst>
          </p:cNvPr>
          <p:cNvSpPr>
            <a:spLocks noGrp="1" noChangeArrowheads="1"/>
          </p:cNvSpPr>
          <p:nvPr>
            <p:ph type="title"/>
          </p:nvPr>
        </p:nvSpPr>
        <p:spPr>
          <a:xfrm>
            <a:off x="347785" y="777335"/>
            <a:ext cx="2892371" cy="639763"/>
          </a:xfrm>
        </p:spPr>
        <p:txBody>
          <a:bodyPr>
            <a:normAutofit/>
          </a:bodyPr>
          <a:lstStyle/>
          <a:p>
            <a:pPr marL="457200" indent="-457200" eaLnBrk="1" hangingPunct="1">
              <a:buFont typeface="Wingdings" panose="05000000000000000000" pitchFamily="2" charset="2"/>
              <a:buChar char="n"/>
            </a:pPr>
            <a:r>
              <a:rPr lang="zh-CN" altLang="en-US" sz="2800" dirty="0">
                <a:solidFill>
                  <a:srgbClr val="800000"/>
                </a:solidFill>
              </a:rPr>
              <a:t>新增书籍用例</a:t>
            </a:r>
          </a:p>
        </p:txBody>
      </p:sp>
      <p:sp>
        <p:nvSpPr>
          <p:cNvPr id="5" name="标题 1">
            <a:extLst>
              <a:ext uri="{FF2B5EF4-FFF2-40B4-BE49-F238E27FC236}">
                <a16:creationId xmlns:a16="http://schemas.microsoft.com/office/drawing/2014/main" id="{0B2BCEF8-294C-984B-9A4E-17BED4412E2C}"/>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latin typeface="华文宋体" panose="02010600040101010101" pitchFamily="2" charset="-122"/>
                <a:ea typeface="华文宋体" panose="02010600040101010101" pitchFamily="2" charset="-122"/>
              </a:rPr>
              <a:t>四</a:t>
            </a:r>
            <a:r>
              <a:rPr lang="zh-CN" altLang="en-US" dirty="0"/>
              <a:t>、</a:t>
            </a:r>
            <a:r>
              <a:rPr lang="zh-Hans" altLang="en-US" sz="4000" dirty="0">
                <a:solidFill>
                  <a:srgbClr val="0070C0"/>
                </a:solidFill>
              </a:rPr>
              <a:t>用例描述</a:t>
            </a:r>
            <a:endParaRPr lang="zh-CN" altLang="en-US" dirty="0"/>
          </a:p>
        </p:txBody>
      </p:sp>
    </p:spTree>
    <p:extLst>
      <p:ext uri="{BB962C8B-B14F-4D97-AF65-F5344CB8AC3E}">
        <p14:creationId xmlns:p14="http://schemas.microsoft.com/office/powerpoint/2010/main" val="3139315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a:extLst>
              <a:ext uri="{FF2B5EF4-FFF2-40B4-BE49-F238E27FC236}">
                <a16:creationId xmlns:a16="http://schemas.microsoft.com/office/drawing/2014/main" id="{F23DE5EB-5E29-C448-A17C-1C705961B531}"/>
              </a:ext>
            </a:extLst>
          </p:cNvPr>
          <p:cNvSpPr>
            <a:spLocks noGrp="1" noChangeArrowheads="1"/>
          </p:cNvSpPr>
          <p:nvPr>
            <p:ph type="body" sz="half" idx="1"/>
          </p:nvPr>
        </p:nvSpPr>
        <p:spPr>
          <a:xfrm>
            <a:off x="225425" y="1800225"/>
            <a:ext cx="8540888" cy="4600575"/>
          </a:xfrm>
        </p:spPr>
        <p:txBody>
          <a:bodyPr>
            <a:normAutofit/>
          </a:bodyPr>
          <a:lstStyle/>
          <a:p>
            <a:pPr eaLnBrk="1" hangingPunct="1">
              <a:lnSpc>
                <a:spcPct val="120000"/>
              </a:lnSpc>
              <a:buFont typeface="Wingdings" pitchFamily="2" charset="2"/>
              <a:buChar char="n"/>
            </a:pPr>
            <a:r>
              <a:rPr lang="zh-CN" altLang="en-US" sz="2400" b="1" dirty="0"/>
              <a:t> </a:t>
            </a:r>
            <a:r>
              <a:rPr lang="zh-CN" altLang="en-US" sz="2400" b="1" dirty="0">
                <a:solidFill>
                  <a:srgbClr val="000099"/>
                </a:solidFill>
              </a:rPr>
              <a:t>用例图</a:t>
            </a:r>
            <a:r>
              <a:rPr lang="zh-CN" altLang="en-US" sz="2400" b="1" dirty="0"/>
              <a:t>用来描述软件需求模型中的系统功能，通过一组用例可以描述软件系统能够给用户提供的功能</a:t>
            </a:r>
            <a:r>
              <a:rPr lang="zh-Hans" altLang="en-US" sz="2400" b="1" dirty="0"/>
              <a:t>。</a:t>
            </a:r>
            <a:endParaRPr lang="en-US" altLang="zh-Hans" sz="2400" b="1" dirty="0"/>
          </a:p>
          <a:p>
            <a:pPr eaLnBrk="1" hangingPunct="1">
              <a:lnSpc>
                <a:spcPct val="120000"/>
              </a:lnSpc>
              <a:buFont typeface="Wingdings" pitchFamily="2" charset="2"/>
              <a:buChar char="n"/>
            </a:pPr>
            <a:r>
              <a:rPr lang="zh-CN" altLang="en-US" sz="2400" b="1" dirty="0">
                <a:solidFill>
                  <a:srgbClr val="000099"/>
                </a:solidFill>
              </a:rPr>
              <a:t>用例图</a:t>
            </a:r>
            <a:r>
              <a:rPr lang="zh-CN" altLang="en-US" sz="2400" b="1" dirty="0"/>
              <a:t>可以作为整个系统开发过程中的开发依据，指导和驱动其他模型 </a:t>
            </a:r>
            <a:r>
              <a:rPr lang="en-US" altLang="zh-CN" sz="2400" b="1" dirty="0"/>
              <a:t>(Use Case Driven Object Modeling)</a:t>
            </a:r>
            <a:r>
              <a:rPr lang="zh-CN" altLang="en-US" sz="2400" b="1" dirty="0"/>
              <a:t>。</a:t>
            </a:r>
          </a:p>
        </p:txBody>
      </p:sp>
      <p:sp>
        <p:nvSpPr>
          <p:cNvPr id="7171" name="Rectangle 10">
            <a:extLst>
              <a:ext uri="{FF2B5EF4-FFF2-40B4-BE49-F238E27FC236}">
                <a16:creationId xmlns:a16="http://schemas.microsoft.com/office/drawing/2014/main" id="{BA34550D-23CE-6643-8DE0-1AF833D97D5A}"/>
              </a:ext>
            </a:extLst>
          </p:cNvPr>
          <p:cNvSpPr>
            <a:spLocks noChangeArrowheads="1"/>
          </p:cNvSpPr>
          <p:nvPr/>
        </p:nvSpPr>
        <p:spPr bwMode="auto">
          <a:xfrm>
            <a:off x="225425" y="1800225"/>
            <a:ext cx="3730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itchFamily="2" charset="2"/>
              <a:buChar char="l"/>
            </a:pPr>
            <a:endParaRPr lang="zh-CN" altLang="zh-CN" sz="2800" b="1">
              <a:solidFill>
                <a:srgbClr val="003300"/>
              </a:solidFill>
            </a:endParaRPr>
          </a:p>
        </p:txBody>
      </p:sp>
      <p:sp>
        <p:nvSpPr>
          <p:cNvPr id="4" name="标题 1">
            <a:extLst>
              <a:ext uri="{FF2B5EF4-FFF2-40B4-BE49-F238E27FC236}">
                <a16:creationId xmlns:a16="http://schemas.microsoft.com/office/drawing/2014/main" id="{918C77A0-B424-BD4F-917B-8A2C89868B66}"/>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一</a:t>
            </a:r>
            <a:r>
              <a:rPr lang="zh-CN" altLang="en-US" dirty="0"/>
              <a:t>、</a:t>
            </a:r>
            <a:r>
              <a:rPr lang="zh-Hans" altLang="en-US" sz="4400" dirty="0">
                <a:solidFill>
                  <a:srgbClr val="0070C0"/>
                </a:solidFill>
              </a:rPr>
              <a:t>用例建模的概念</a:t>
            </a:r>
            <a:endParaRPr lang="zh-CN" altLang="en-US" dirty="0"/>
          </a:p>
        </p:txBody>
      </p:sp>
      <p:sp>
        <p:nvSpPr>
          <p:cNvPr id="6" name="Rectangle 2">
            <a:extLst>
              <a:ext uri="{FF2B5EF4-FFF2-40B4-BE49-F238E27FC236}">
                <a16:creationId xmlns:a16="http://schemas.microsoft.com/office/drawing/2014/main" id="{FC9C528E-8210-3348-B631-5D1144D3DAED}"/>
              </a:ext>
            </a:extLst>
          </p:cNvPr>
          <p:cNvSpPr>
            <a:spLocks noGrp="1" noChangeArrowheads="1"/>
          </p:cNvSpPr>
          <p:nvPr>
            <p:ph type="title"/>
          </p:nvPr>
        </p:nvSpPr>
        <p:spPr>
          <a:xfrm>
            <a:off x="447471" y="1119219"/>
            <a:ext cx="7543800" cy="708634"/>
          </a:xfrm>
        </p:spPr>
        <p:txBody>
          <a:bodyPr>
            <a:normAutofit/>
          </a:bodyPr>
          <a:lstStyle/>
          <a:p>
            <a:pPr eaLnBrk="1" hangingPunct="1"/>
            <a:r>
              <a:rPr lang="zh-Hans" altLang="en-US" sz="2800" dirty="0"/>
              <a:t>（二）用例图的作用</a:t>
            </a:r>
            <a:endParaRPr lang="zh-CN" altLang="en-US" sz="2800" dirty="0"/>
          </a:p>
        </p:txBody>
      </p:sp>
    </p:spTree>
    <p:extLst>
      <p:ext uri="{BB962C8B-B14F-4D97-AF65-F5344CB8AC3E}">
        <p14:creationId xmlns:p14="http://schemas.microsoft.com/office/powerpoint/2010/main" val="23076570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8">
            <a:extLst>
              <a:ext uri="{FF2B5EF4-FFF2-40B4-BE49-F238E27FC236}">
                <a16:creationId xmlns:a16="http://schemas.microsoft.com/office/drawing/2014/main" id="{F811AA31-C39C-674E-901E-C94F00C2B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081" y="914068"/>
            <a:ext cx="6652473" cy="4996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21DD3B51-1DA8-7340-9EA3-7987060BB0B4}"/>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smtClean="0">
                <a:latin typeface="华文宋体" panose="02010600040101010101" pitchFamily="2" charset="-122"/>
                <a:ea typeface="华文宋体" panose="02010600040101010101" pitchFamily="2" charset="-122"/>
              </a:rPr>
              <a:t>五</a:t>
            </a:r>
            <a:r>
              <a:rPr lang="zh-CN" altLang="en-US" dirty="0" smtClean="0"/>
              <a:t>、</a:t>
            </a:r>
            <a:r>
              <a:rPr lang="zh-Hans" altLang="en-US" sz="4400" dirty="0">
                <a:solidFill>
                  <a:srgbClr val="0070C0"/>
                </a:solidFill>
              </a:rPr>
              <a:t>用例分析（用例建模）</a:t>
            </a:r>
            <a:endParaRPr lang="zh-CN" altLang="en-US" dirty="0"/>
          </a:p>
        </p:txBody>
      </p:sp>
    </p:spTree>
    <p:extLst>
      <p:ext uri="{BB962C8B-B14F-4D97-AF65-F5344CB8AC3E}">
        <p14:creationId xmlns:p14="http://schemas.microsoft.com/office/powerpoint/2010/main" val="298250750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300" name="Picture 4">
            <a:extLst>
              <a:ext uri="{FF2B5EF4-FFF2-40B4-BE49-F238E27FC236}">
                <a16:creationId xmlns:a16="http://schemas.microsoft.com/office/drawing/2014/main" id="{CD5FCF09-9D2A-1941-A757-66829F5558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5979" y="1379018"/>
            <a:ext cx="8818536" cy="4956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73881774-1D94-F34A-A6E7-7FBF773810A1}"/>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smtClean="0">
                <a:latin typeface="华文宋体" panose="02010600040101010101" pitchFamily="2" charset="-122"/>
                <a:ea typeface="华文宋体" panose="02010600040101010101" pitchFamily="2" charset="-122"/>
              </a:rPr>
              <a:t>六</a:t>
            </a:r>
            <a:r>
              <a:rPr lang="zh-CN" altLang="en-US" dirty="0" smtClean="0"/>
              <a:t>、</a:t>
            </a:r>
            <a:r>
              <a:rPr lang="zh-Hans" altLang="en-US" sz="4400" dirty="0">
                <a:solidFill>
                  <a:srgbClr val="0070C0"/>
                </a:solidFill>
              </a:rPr>
              <a:t>案例</a:t>
            </a:r>
            <a:endParaRPr lang="zh-CN" altLang="en-US" dirty="0"/>
          </a:p>
        </p:txBody>
      </p:sp>
    </p:spTree>
    <p:extLst>
      <p:ext uri="{BB962C8B-B14F-4D97-AF65-F5344CB8AC3E}">
        <p14:creationId xmlns:p14="http://schemas.microsoft.com/office/powerpoint/2010/main" val="1701519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324" name="Picture 4">
            <a:extLst>
              <a:ext uri="{FF2B5EF4-FFF2-40B4-BE49-F238E27FC236}">
                <a16:creationId xmlns:a16="http://schemas.microsoft.com/office/drawing/2014/main" id="{89B2686E-1694-5543-9BD0-983125A22A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969" y="1472339"/>
            <a:ext cx="8493071" cy="5215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18A4D1ED-D187-E249-ACCE-4DCCADBAF100}"/>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4400" dirty="0">
                <a:latin typeface="华文宋体" panose="02010600040101010101" pitchFamily="2" charset="-122"/>
                <a:ea typeface="华文宋体" panose="02010600040101010101" pitchFamily="2" charset="-122"/>
              </a:rPr>
              <a:t>六</a:t>
            </a:r>
            <a:r>
              <a:rPr lang="zh-CN" altLang="en-US" sz="4400" dirty="0"/>
              <a:t>、</a:t>
            </a:r>
            <a:r>
              <a:rPr lang="zh-Hans" altLang="en-US" sz="4400" dirty="0" smtClean="0">
                <a:solidFill>
                  <a:srgbClr val="0070C0"/>
                </a:solidFill>
              </a:rPr>
              <a:t>案例</a:t>
            </a:r>
            <a:endParaRPr lang="zh-CN" altLang="en-US" sz="4400" dirty="0"/>
          </a:p>
        </p:txBody>
      </p:sp>
    </p:spTree>
    <p:extLst>
      <p:ext uri="{BB962C8B-B14F-4D97-AF65-F5344CB8AC3E}">
        <p14:creationId xmlns:p14="http://schemas.microsoft.com/office/powerpoint/2010/main" val="402118754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8" name="Picture 4">
            <a:extLst>
              <a:ext uri="{FF2B5EF4-FFF2-40B4-BE49-F238E27FC236}">
                <a16:creationId xmlns:a16="http://schemas.microsoft.com/office/drawing/2014/main" id="{B4282D1D-7A91-CE4F-823E-69BCB341CE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77871"/>
            <a:ext cx="9144000" cy="5680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6A4CCD39-9E18-5D4C-9500-1B3066C29539}"/>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4400" dirty="0">
                <a:latin typeface="华文宋体" panose="02010600040101010101" pitchFamily="2" charset="-122"/>
                <a:ea typeface="华文宋体" panose="02010600040101010101" pitchFamily="2" charset="-122"/>
              </a:rPr>
              <a:t>六</a:t>
            </a:r>
            <a:r>
              <a:rPr lang="zh-CN" altLang="en-US" sz="4400" dirty="0"/>
              <a:t>、</a:t>
            </a:r>
            <a:r>
              <a:rPr lang="zh-Hans" altLang="en-US" sz="4400" dirty="0">
                <a:solidFill>
                  <a:srgbClr val="0070C0"/>
                </a:solidFill>
              </a:rPr>
              <a:t>案例</a:t>
            </a:r>
            <a:endParaRPr lang="zh-CN" altLang="en-US" sz="4400" dirty="0"/>
          </a:p>
        </p:txBody>
      </p:sp>
    </p:spTree>
    <p:extLst>
      <p:ext uri="{BB962C8B-B14F-4D97-AF65-F5344CB8AC3E}">
        <p14:creationId xmlns:p14="http://schemas.microsoft.com/office/powerpoint/2010/main" val="130147279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2" name="Picture 4">
            <a:extLst>
              <a:ext uri="{FF2B5EF4-FFF2-40B4-BE49-F238E27FC236}">
                <a16:creationId xmlns:a16="http://schemas.microsoft.com/office/drawing/2014/main" id="{E4F138CC-AF70-954E-A7EC-591FAADE48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38386"/>
            <a:ext cx="9144000" cy="56878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73881774-1D94-F34A-A6E7-7FBF773810A1}"/>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smtClean="0">
                <a:latin typeface="华文宋体" panose="02010600040101010101" pitchFamily="2" charset="-122"/>
                <a:ea typeface="华文宋体" panose="02010600040101010101" pitchFamily="2" charset="-122"/>
              </a:rPr>
              <a:t>六</a:t>
            </a:r>
            <a:r>
              <a:rPr lang="zh-CN" altLang="en-US" dirty="0" smtClean="0"/>
              <a:t>、</a:t>
            </a:r>
            <a:r>
              <a:rPr lang="zh-Hans" altLang="en-US" sz="4400" dirty="0">
                <a:solidFill>
                  <a:srgbClr val="0070C0"/>
                </a:solidFill>
              </a:rPr>
              <a:t>案例</a:t>
            </a:r>
            <a:endParaRPr lang="zh-CN" altLang="en-US" dirty="0"/>
          </a:p>
        </p:txBody>
      </p:sp>
    </p:spTree>
    <p:extLst>
      <p:ext uri="{BB962C8B-B14F-4D97-AF65-F5344CB8AC3E}">
        <p14:creationId xmlns:p14="http://schemas.microsoft.com/office/powerpoint/2010/main" val="21924783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6" name="Picture 4">
            <a:extLst>
              <a:ext uri="{FF2B5EF4-FFF2-40B4-BE49-F238E27FC236}">
                <a16:creationId xmlns:a16="http://schemas.microsoft.com/office/drawing/2014/main" id="{DDCBF964-A0DD-CC48-B820-B4AB4E7D9B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386" y="1100378"/>
            <a:ext cx="6788257" cy="5773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73881774-1D94-F34A-A6E7-7FBF773810A1}"/>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smtClean="0">
                <a:latin typeface="华文宋体" panose="02010600040101010101" pitchFamily="2" charset="-122"/>
                <a:ea typeface="华文宋体" panose="02010600040101010101" pitchFamily="2" charset="-122"/>
              </a:rPr>
              <a:t>六</a:t>
            </a:r>
            <a:r>
              <a:rPr lang="zh-CN" altLang="en-US" dirty="0" smtClean="0"/>
              <a:t>、</a:t>
            </a:r>
            <a:r>
              <a:rPr lang="zh-Hans" altLang="en-US" sz="4400" dirty="0">
                <a:solidFill>
                  <a:srgbClr val="0070C0"/>
                </a:solidFill>
              </a:rPr>
              <a:t>案例</a:t>
            </a:r>
            <a:endParaRPr lang="zh-CN" altLang="en-US" dirty="0"/>
          </a:p>
        </p:txBody>
      </p:sp>
    </p:spTree>
    <p:extLst>
      <p:ext uri="{BB962C8B-B14F-4D97-AF65-F5344CB8AC3E}">
        <p14:creationId xmlns:p14="http://schemas.microsoft.com/office/powerpoint/2010/main" val="2066414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a:extLst>
              <a:ext uri="{FF2B5EF4-FFF2-40B4-BE49-F238E27FC236}">
                <a16:creationId xmlns:a16="http://schemas.microsoft.com/office/drawing/2014/main" id="{EAED9B64-ECD6-1247-97CD-F1C9EA94D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867" y="1249385"/>
            <a:ext cx="6015925" cy="533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73881774-1D94-F34A-A6E7-7FBF773810A1}"/>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smtClean="0">
                <a:latin typeface="华文宋体" panose="02010600040101010101" pitchFamily="2" charset="-122"/>
                <a:ea typeface="华文宋体" panose="02010600040101010101" pitchFamily="2" charset="-122"/>
              </a:rPr>
              <a:t>六</a:t>
            </a:r>
            <a:r>
              <a:rPr lang="zh-CN" altLang="en-US" dirty="0" smtClean="0"/>
              <a:t>、</a:t>
            </a:r>
            <a:r>
              <a:rPr lang="zh-Hans" altLang="en-US" sz="4400" dirty="0">
                <a:solidFill>
                  <a:srgbClr val="0070C0"/>
                </a:solidFill>
              </a:rPr>
              <a:t>案例</a:t>
            </a:r>
            <a:endParaRPr lang="zh-CN" altLang="en-US" dirty="0"/>
          </a:p>
        </p:txBody>
      </p:sp>
    </p:spTree>
    <p:extLst>
      <p:ext uri="{BB962C8B-B14F-4D97-AF65-F5344CB8AC3E}">
        <p14:creationId xmlns:p14="http://schemas.microsoft.com/office/powerpoint/2010/main" val="6721176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4" name="Picture 4">
            <a:extLst>
              <a:ext uri="{FF2B5EF4-FFF2-40B4-BE49-F238E27FC236}">
                <a16:creationId xmlns:a16="http://schemas.microsoft.com/office/drawing/2014/main" id="{9FD3A705-5A4B-9749-9847-8976E69C17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3953" y="1336184"/>
            <a:ext cx="8176647" cy="5521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73881774-1D94-F34A-A6E7-7FBF773810A1}"/>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smtClean="0">
                <a:latin typeface="华文宋体" panose="02010600040101010101" pitchFamily="2" charset="-122"/>
                <a:ea typeface="华文宋体" panose="02010600040101010101" pitchFamily="2" charset="-122"/>
              </a:rPr>
              <a:t>六</a:t>
            </a:r>
            <a:r>
              <a:rPr lang="zh-CN" altLang="en-US" dirty="0" smtClean="0"/>
              <a:t>、</a:t>
            </a:r>
            <a:r>
              <a:rPr lang="zh-Hans" altLang="en-US" sz="4400" dirty="0">
                <a:solidFill>
                  <a:srgbClr val="0070C0"/>
                </a:solidFill>
              </a:rPr>
              <a:t>案例</a:t>
            </a:r>
            <a:endParaRPr lang="zh-CN" altLang="en-US" dirty="0"/>
          </a:p>
        </p:txBody>
      </p:sp>
    </p:spTree>
    <p:extLst>
      <p:ext uri="{BB962C8B-B14F-4D97-AF65-F5344CB8AC3E}">
        <p14:creationId xmlns:p14="http://schemas.microsoft.com/office/powerpoint/2010/main" val="38036379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468" name="Picture 4">
            <a:extLst>
              <a:ext uri="{FF2B5EF4-FFF2-40B4-BE49-F238E27FC236}">
                <a16:creationId xmlns:a16="http://schemas.microsoft.com/office/drawing/2014/main" id="{51C2AC4E-7A51-7F4B-8001-EA7E0820CE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709771"/>
            <a:ext cx="8245099" cy="55717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73881774-1D94-F34A-A6E7-7FBF773810A1}"/>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smtClean="0">
                <a:latin typeface="华文宋体" panose="02010600040101010101" pitchFamily="2" charset="-122"/>
                <a:ea typeface="华文宋体" panose="02010600040101010101" pitchFamily="2" charset="-122"/>
              </a:rPr>
              <a:t>六</a:t>
            </a:r>
            <a:r>
              <a:rPr lang="zh-CN" altLang="en-US" dirty="0" smtClean="0"/>
              <a:t>、</a:t>
            </a:r>
            <a:r>
              <a:rPr lang="zh-Hans" altLang="en-US" sz="4400" dirty="0">
                <a:solidFill>
                  <a:srgbClr val="0070C0"/>
                </a:solidFill>
              </a:rPr>
              <a:t>案例</a:t>
            </a:r>
            <a:endParaRPr lang="zh-CN" altLang="en-US" dirty="0"/>
          </a:p>
        </p:txBody>
      </p:sp>
    </p:spTree>
    <p:extLst>
      <p:ext uri="{BB962C8B-B14F-4D97-AF65-F5344CB8AC3E}">
        <p14:creationId xmlns:p14="http://schemas.microsoft.com/office/powerpoint/2010/main" val="4369192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2" name="Picture 4">
            <a:extLst>
              <a:ext uri="{FF2B5EF4-FFF2-40B4-BE49-F238E27FC236}">
                <a16:creationId xmlns:a16="http://schemas.microsoft.com/office/drawing/2014/main" id="{61817579-8663-2244-AB24-3AB9C686FE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431" y="1534332"/>
            <a:ext cx="8227581" cy="47728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73881774-1D94-F34A-A6E7-7FBF773810A1}"/>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smtClean="0">
                <a:latin typeface="华文宋体" panose="02010600040101010101" pitchFamily="2" charset="-122"/>
                <a:ea typeface="华文宋体" panose="02010600040101010101" pitchFamily="2" charset="-122"/>
              </a:rPr>
              <a:t>六</a:t>
            </a:r>
            <a:r>
              <a:rPr lang="zh-CN" altLang="en-US" dirty="0" smtClean="0"/>
              <a:t>、</a:t>
            </a:r>
            <a:r>
              <a:rPr lang="zh-Hans" altLang="en-US" sz="4400" dirty="0">
                <a:solidFill>
                  <a:srgbClr val="0070C0"/>
                </a:solidFill>
              </a:rPr>
              <a:t>案例</a:t>
            </a:r>
            <a:endParaRPr lang="zh-CN" altLang="en-US" dirty="0"/>
          </a:p>
        </p:txBody>
      </p:sp>
    </p:spTree>
    <p:extLst>
      <p:ext uri="{BB962C8B-B14F-4D97-AF65-F5344CB8AC3E}">
        <p14:creationId xmlns:p14="http://schemas.microsoft.com/office/powerpoint/2010/main" val="17588926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657C1B11-7A98-ED4B-83D2-466DACC4F07C}"/>
              </a:ext>
            </a:extLst>
          </p:cNvPr>
          <p:cNvSpPr>
            <a:spLocks noGrp="1" noChangeArrowheads="1"/>
          </p:cNvSpPr>
          <p:nvPr>
            <p:ph type="title"/>
          </p:nvPr>
        </p:nvSpPr>
        <p:spPr>
          <a:xfrm>
            <a:off x="3197157" y="1346466"/>
            <a:ext cx="4390417" cy="487362"/>
          </a:xfrm>
        </p:spPr>
        <p:txBody>
          <a:bodyPr>
            <a:normAutofit fontScale="90000"/>
          </a:bodyPr>
          <a:lstStyle/>
          <a:p>
            <a:pPr eaLnBrk="1" hangingPunct="1"/>
            <a:r>
              <a:rPr lang="zh-CN" altLang="en-US" sz="3500" dirty="0"/>
              <a:t>以银行系统为例</a:t>
            </a:r>
          </a:p>
        </p:txBody>
      </p:sp>
      <p:pic>
        <p:nvPicPr>
          <p:cNvPr id="8196" name="Picture 6">
            <a:extLst>
              <a:ext uri="{FF2B5EF4-FFF2-40B4-BE49-F238E27FC236}">
                <a16:creationId xmlns:a16="http://schemas.microsoft.com/office/drawing/2014/main" id="{0BBCD6BF-04D2-F84A-92BE-4040DCCC9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27677"/>
            <a:ext cx="7639455" cy="2569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8">
            <a:extLst>
              <a:ext uri="{FF2B5EF4-FFF2-40B4-BE49-F238E27FC236}">
                <a16:creationId xmlns:a16="http://schemas.microsoft.com/office/drawing/2014/main" id="{738E3D9E-F665-CE40-A3BD-670991C6C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724400"/>
            <a:ext cx="716280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a:extLst>
              <a:ext uri="{FF2B5EF4-FFF2-40B4-BE49-F238E27FC236}">
                <a16:creationId xmlns:a16="http://schemas.microsoft.com/office/drawing/2014/main" id="{BDB1F55C-D3CA-9049-A629-E34FFAD681D6}"/>
              </a:ext>
            </a:extLst>
          </p:cNvPr>
          <p:cNvSpPr txBox="1">
            <a:spLocks/>
          </p:cNvSpPr>
          <p:nvPr/>
        </p:nvSpPr>
        <p:spPr>
          <a:xfrm>
            <a:off x="609600" y="16758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一</a:t>
            </a:r>
            <a:r>
              <a:rPr lang="zh-CN" altLang="en-US" dirty="0"/>
              <a:t>、</a:t>
            </a:r>
            <a:r>
              <a:rPr lang="zh-Hans" altLang="en-US" sz="4400" dirty="0">
                <a:solidFill>
                  <a:srgbClr val="0070C0"/>
                </a:solidFill>
              </a:rPr>
              <a:t>用例建模的概念</a:t>
            </a:r>
            <a:endParaRPr lang="zh-CN" altLang="en-US" dirty="0"/>
          </a:p>
        </p:txBody>
      </p:sp>
      <p:sp>
        <p:nvSpPr>
          <p:cNvPr id="11" name="Rectangle 2">
            <a:extLst>
              <a:ext uri="{FF2B5EF4-FFF2-40B4-BE49-F238E27FC236}">
                <a16:creationId xmlns:a16="http://schemas.microsoft.com/office/drawing/2014/main" id="{18F5E86E-C738-3447-A8AF-556139398EDB}"/>
              </a:ext>
            </a:extLst>
          </p:cNvPr>
          <p:cNvSpPr txBox="1">
            <a:spLocks noChangeArrowheads="1"/>
          </p:cNvSpPr>
          <p:nvPr/>
        </p:nvSpPr>
        <p:spPr>
          <a:xfrm>
            <a:off x="419100" y="817802"/>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（二）用例图的作用</a:t>
            </a:r>
            <a:endParaRPr lang="zh-CN" altLang="en-US" sz="2800" dirty="0"/>
          </a:p>
        </p:txBody>
      </p:sp>
    </p:spTree>
    <p:extLst>
      <p:ext uri="{BB962C8B-B14F-4D97-AF65-F5344CB8AC3E}">
        <p14:creationId xmlns:p14="http://schemas.microsoft.com/office/powerpoint/2010/main" val="31897224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3">
            <a:extLst>
              <a:ext uri="{FF2B5EF4-FFF2-40B4-BE49-F238E27FC236}">
                <a16:creationId xmlns:a16="http://schemas.microsoft.com/office/drawing/2014/main" id="{F8F90534-0537-2F4B-A0FC-860AA274F2AC}"/>
              </a:ext>
            </a:extLst>
          </p:cNvPr>
          <p:cNvSpPr>
            <a:spLocks noGrp="1" noChangeArrowheads="1"/>
          </p:cNvSpPr>
          <p:nvPr>
            <p:ph type="body" idx="1"/>
          </p:nvPr>
        </p:nvSpPr>
        <p:spPr/>
        <p:txBody>
          <a:bodyPr/>
          <a:lstStyle/>
          <a:p>
            <a:pPr eaLnBrk="1" hangingPunct="1"/>
            <a:endParaRPr lang="zh-CN" altLang="zh-CN"/>
          </a:p>
        </p:txBody>
      </p:sp>
      <p:pic>
        <p:nvPicPr>
          <p:cNvPr id="64516" name="Picture 4">
            <a:extLst>
              <a:ext uri="{FF2B5EF4-FFF2-40B4-BE49-F238E27FC236}">
                <a16:creationId xmlns:a16="http://schemas.microsoft.com/office/drawing/2014/main" id="{59A74C1F-84CF-F74D-AA87-BC5DF91900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914399"/>
            <a:ext cx="8382000" cy="5817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6B65E138-F52D-AF46-8ECD-8EFB54A30C88}"/>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七</a:t>
            </a:r>
            <a:r>
              <a:rPr lang="zh-CN" altLang="en-US" dirty="0"/>
              <a:t>、</a:t>
            </a:r>
            <a:r>
              <a:rPr lang="zh-Hans" altLang="en-US" sz="4400" dirty="0">
                <a:solidFill>
                  <a:srgbClr val="0070C0"/>
                </a:solidFill>
              </a:rPr>
              <a:t>练习</a:t>
            </a:r>
            <a:endParaRPr lang="zh-CN" altLang="en-US" dirty="0"/>
          </a:p>
        </p:txBody>
      </p:sp>
    </p:spTree>
    <p:extLst>
      <p:ext uri="{BB962C8B-B14F-4D97-AF65-F5344CB8AC3E}">
        <p14:creationId xmlns:p14="http://schemas.microsoft.com/office/powerpoint/2010/main" val="417260305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BDA99598-CF2C-7B4F-B906-84C8A95B3D84}"/>
              </a:ext>
            </a:extLst>
          </p:cNvPr>
          <p:cNvSpPr>
            <a:spLocks noGrp="1" noChangeArrowheads="1"/>
          </p:cNvSpPr>
          <p:nvPr>
            <p:ph type="title"/>
          </p:nvPr>
        </p:nvSpPr>
        <p:spPr/>
        <p:txBody>
          <a:bodyPr/>
          <a:lstStyle/>
          <a:p>
            <a:pPr eaLnBrk="1" hangingPunct="1"/>
            <a:endParaRPr lang="zh-CN" altLang="zh-CN"/>
          </a:p>
        </p:txBody>
      </p:sp>
      <p:sp>
        <p:nvSpPr>
          <p:cNvPr id="65539" name="Rectangle 3">
            <a:extLst>
              <a:ext uri="{FF2B5EF4-FFF2-40B4-BE49-F238E27FC236}">
                <a16:creationId xmlns:a16="http://schemas.microsoft.com/office/drawing/2014/main" id="{91E9F8AB-8644-714E-8542-7E36DD907C73}"/>
              </a:ext>
            </a:extLst>
          </p:cNvPr>
          <p:cNvSpPr>
            <a:spLocks noGrp="1" noChangeArrowheads="1"/>
          </p:cNvSpPr>
          <p:nvPr>
            <p:ph type="body" idx="1"/>
          </p:nvPr>
        </p:nvSpPr>
        <p:spPr/>
        <p:txBody>
          <a:bodyPr/>
          <a:lstStyle/>
          <a:p>
            <a:pPr eaLnBrk="1" hangingPunct="1"/>
            <a:endParaRPr lang="zh-CN" altLang="zh-CN"/>
          </a:p>
        </p:txBody>
      </p:sp>
      <p:pic>
        <p:nvPicPr>
          <p:cNvPr id="65540" name="Picture 4">
            <a:extLst>
              <a:ext uri="{FF2B5EF4-FFF2-40B4-BE49-F238E27FC236}">
                <a16:creationId xmlns:a16="http://schemas.microsoft.com/office/drawing/2014/main" id="{F73B76BA-DDFE-0044-8D8F-508EF3DC2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488" y="309563"/>
            <a:ext cx="8456612" cy="623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615691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a:extLst>
              <a:ext uri="{FF2B5EF4-FFF2-40B4-BE49-F238E27FC236}">
                <a16:creationId xmlns:a16="http://schemas.microsoft.com/office/drawing/2014/main" id="{676497F6-FCE9-F440-9D32-92259EB12209}"/>
              </a:ext>
            </a:extLst>
          </p:cNvPr>
          <p:cNvSpPr>
            <a:spLocks noGrp="1" noChangeArrowheads="1"/>
          </p:cNvSpPr>
          <p:nvPr>
            <p:ph type="title"/>
          </p:nvPr>
        </p:nvSpPr>
        <p:spPr/>
        <p:txBody>
          <a:bodyPr/>
          <a:lstStyle/>
          <a:p>
            <a:pPr eaLnBrk="1" hangingPunct="1"/>
            <a:endParaRPr lang="zh-CN" altLang="zh-CN"/>
          </a:p>
        </p:txBody>
      </p:sp>
      <p:sp>
        <p:nvSpPr>
          <p:cNvPr id="66563" name="Rectangle 3">
            <a:extLst>
              <a:ext uri="{FF2B5EF4-FFF2-40B4-BE49-F238E27FC236}">
                <a16:creationId xmlns:a16="http://schemas.microsoft.com/office/drawing/2014/main" id="{B8330195-78E0-2E46-8241-AEC3EB30336A}"/>
              </a:ext>
            </a:extLst>
          </p:cNvPr>
          <p:cNvSpPr>
            <a:spLocks noGrp="1" noChangeArrowheads="1"/>
          </p:cNvSpPr>
          <p:nvPr>
            <p:ph type="body" idx="1"/>
          </p:nvPr>
        </p:nvSpPr>
        <p:spPr/>
        <p:txBody>
          <a:bodyPr/>
          <a:lstStyle/>
          <a:p>
            <a:pPr eaLnBrk="1" hangingPunct="1"/>
            <a:endParaRPr lang="zh-CN" altLang="zh-CN"/>
          </a:p>
        </p:txBody>
      </p:sp>
      <p:pic>
        <p:nvPicPr>
          <p:cNvPr id="66564" name="Picture 4">
            <a:extLst>
              <a:ext uri="{FF2B5EF4-FFF2-40B4-BE49-F238E27FC236}">
                <a16:creationId xmlns:a16="http://schemas.microsoft.com/office/drawing/2014/main" id="{4FC3DB5D-F3B1-A840-94BF-9898A74176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0"/>
            <a:ext cx="672147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0205578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E544E9F7-E529-654C-848B-6FC4A3FE9A83}"/>
              </a:ext>
            </a:extLst>
          </p:cNvPr>
          <p:cNvSpPr>
            <a:spLocks noGrp="1" noChangeArrowheads="1"/>
          </p:cNvSpPr>
          <p:nvPr>
            <p:ph type="title"/>
          </p:nvPr>
        </p:nvSpPr>
        <p:spPr/>
        <p:txBody>
          <a:bodyPr/>
          <a:lstStyle/>
          <a:p>
            <a:pPr eaLnBrk="1" hangingPunct="1"/>
            <a:endParaRPr lang="zh-CN" altLang="zh-CN"/>
          </a:p>
        </p:txBody>
      </p:sp>
      <p:sp>
        <p:nvSpPr>
          <p:cNvPr id="67587" name="Rectangle 3">
            <a:extLst>
              <a:ext uri="{FF2B5EF4-FFF2-40B4-BE49-F238E27FC236}">
                <a16:creationId xmlns:a16="http://schemas.microsoft.com/office/drawing/2014/main" id="{FDCAAB33-AFE4-2140-9BA0-407A8A69CC16}"/>
              </a:ext>
            </a:extLst>
          </p:cNvPr>
          <p:cNvSpPr>
            <a:spLocks noGrp="1" noChangeArrowheads="1"/>
          </p:cNvSpPr>
          <p:nvPr>
            <p:ph type="body" idx="1"/>
          </p:nvPr>
        </p:nvSpPr>
        <p:spPr/>
        <p:txBody>
          <a:bodyPr/>
          <a:lstStyle/>
          <a:p>
            <a:pPr eaLnBrk="1" hangingPunct="1"/>
            <a:endParaRPr lang="zh-CN" altLang="zh-CN"/>
          </a:p>
        </p:txBody>
      </p:sp>
      <p:pic>
        <p:nvPicPr>
          <p:cNvPr id="67588" name="Picture 4">
            <a:extLst>
              <a:ext uri="{FF2B5EF4-FFF2-40B4-BE49-F238E27FC236}">
                <a16:creationId xmlns:a16="http://schemas.microsoft.com/office/drawing/2014/main" id="{E1C73609-E05D-D24F-9ECB-6B13821759B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28600"/>
            <a:ext cx="6037263" cy="609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53284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0C24A78D-E9EE-0940-8E0E-973443DDD85C}"/>
              </a:ext>
            </a:extLst>
          </p:cNvPr>
          <p:cNvSpPr>
            <a:spLocks noGrp="1" noChangeArrowheads="1"/>
          </p:cNvSpPr>
          <p:nvPr>
            <p:ph type="title"/>
          </p:nvPr>
        </p:nvSpPr>
        <p:spPr/>
        <p:txBody>
          <a:bodyPr/>
          <a:lstStyle/>
          <a:p>
            <a:pPr eaLnBrk="1" hangingPunct="1"/>
            <a:endParaRPr lang="zh-CN" altLang="zh-CN"/>
          </a:p>
        </p:txBody>
      </p:sp>
      <p:pic>
        <p:nvPicPr>
          <p:cNvPr id="68611" name="Picture 4">
            <a:extLst>
              <a:ext uri="{FF2B5EF4-FFF2-40B4-BE49-F238E27FC236}">
                <a16:creationId xmlns:a16="http://schemas.microsoft.com/office/drawing/2014/main" id="{20373743-6A86-334A-90AC-ED57020DE180}"/>
              </a:ext>
            </a:extLst>
          </p:cNvPr>
          <p:cNvPicPr>
            <a:picLocks noGrp="1" noChangeAspect="1" noChangeArrowheads="1"/>
          </p:cNvPicPr>
          <p:nvPr>
            <p:ph type="body" idx="1"/>
          </p:nvPr>
        </p:nvPicPr>
        <p:blipFill>
          <a:blip r:embed="rId2">
            <a:extLst>
              <a:ext uri="{28A0092B-C50C-407E-A947-70E740481C1C}">
                <a14:useLocalDpi xmlns:a14="http://schemas.microsoft.com/office/drawing/2010/main" val="0"/>
              </a:ext>
            </a:extLst>
          </a:blip>
          <a:srcRect/>
          <a:stretch>
            <a:fillRect/>
          </a:stretch>
        </p:blipFill>
        <p:spPr>
          <a:xfrm>
            <a:off x="457200" y="0"/>
            <a:ext cx="8305800" cy="66929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744704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a:extLst>
              <a:ext uri="{FF2B5EF4-FFF2-40B4-BE49-F238E27FC236}">
                <a16:creationId xmlns:a16="http://schemas.microsoft.com/office/drawing/2014/main" id="{BD8DFAEF-53E3-7A4C-AD3F-D970407C5315}"/>
              </a:ext>
            </a:extLst>
          </p:cNvPr>
          <p:cNvSpPr>
            <a:spLocks noGrp="1" noChangeArrowheads="1"/>
          </p:cNvSpPr>
          <p:nvPr>
            <p:ph type="body" idx="1"/>
          </p:nvPr>
        </p:nvSpPr>
        <p:spPr>
          <a:xfrm>
            <a:off x="304800" y="1885410"/>
            <a:ext cx="8382000" cy="4393660"/>
          </a:xfrm>
        </p:spPr>
        <p:txBody>
          <a:bodyPr/>
          <a:lstStyle/>
          <a:p>
            <a:pPr marL="609600" indent="-609600" eaLnBrk="1" hangingPunct="1"/>
            <a:r>
              <a:rPr lang="zh-CN" altLang="en-US" sz="2400" b="1" dirty="0"/>
              <a:t>用例图用于定义系统的功能需求，它描述了</a:t>
            </a:r>
            <a:r>
              <a:rPr lang="zh-CN" altLang="en-US" sz="2400" b="1" dirty="0">
                <a:solidFill>
                  <a:srgbClr val="FF0000"/>
                </a:solidFill>
              </a:rPr>
              <a:t>系统的参与者</a:t>
            </a:r>
            <a:r>
              <a:rPr lang="zh-CN" altLang="en-US" sz="2400" b="1" dirty="0"/>
              <a:t>与</a:t>
            </a:r>
            <a:r>
              <a:rPr lang="zh-CN" altLang="en-US" sz="2400" b="1" dirty="0">
                <a:solidFill>
                  <a:srgbClr val="FF0000"/>
                </a:solidFill>
              </a:rPr>
              <a:t>系统提供的用例</a:t>
            </a:r>
            <a:r>
              <a:rPr lang="zh-CN" altLang="en-US" sz="2400" b="1" dirty="0"/>
              <a:t>之间的连接关系。</a:t>
            </a:r>
          </a:p>
          <a:p>
            <a:pPr marL="609600" indent="-609600" eaLnBrk="1" hangingPunct="1"/>
            <a:r>
              <a:rPr lang="zh-CN" altLang="en-US" sz="2400" b="1" dirty="0"/>
              <a:t>用例图的构成元素</a:t>
            </a:r>
          </a:p>
          <a:p>
            <a:pPr marL="1158240" lvl="2" indent="-609600">
              <a:buFont typeface="Wingdings" pitchFamily="2" charset="2"/>
              <a:buAutoNum type="circleNumDbPlain"/>
            </a:pPr>
            <a:r>
              <a:rPr lang="zh-CN" altLang="en-US" sz="2400" b="1" dirty="0">
                <a:solidFill>
                  <a:srgbClr val="0000FF"/>
                </a:solidFill>
              </a:rPr>
              <a:t>参与者（</a:t>
            </a:r>
            <a:r>
              <a:rPr lang="en-US" altLang="zh-CN" sz="2400" b="1" dirty="0">
                <a:solidFill>
                  <a:srgbClr val="0000FF"/>
                </a:solidFill>
              </a:rPr>
              <a:t>Actor</a:t>
            </a:r>
            <a:r>
              <a:rPr lang="zh-CN" altLang="en-US" sz="2400" b="1" dirty="0">
                <a:solidFill>
                  <a:srgbClr val="0000FF"/>
                </a:solidFill>
              </a:rPr>
              <a:t>）（活动者、角色）</a:t>
            </a:r>
          </a:p>
          <a:p>
            <a:pPr marL="1158240" lvl="2" indent="-609600">
              <a:buFont typeface="Wingdings" pitchFamily="2" charset="2"/>
              <a:buAutoNum type="circleNumDbPlain"/>
            </a:pPr>
            <a:r>
              <a:rPr lang="zh-CN" altLang="en-US" sz="2400" b="1" dirty="0">
                <a:solidFill>
                  <a:srgbClr val="0000FF"/>
                </a:solidFill>
              </a:rPr>
              <a:t>用例（</a:t>
            </a:r>
            <a:r>
              <a:rPr lang="en-US" altLang="zh-CN" sz="2400" b="1" dirty="0">
                <a:solidFill>
                  <a:srgbClr val="0000FF"/>
                </a:solidFill>
              </a:rPr>
              <a:t>Use Case</a:t>
            </a:r>
            <a:r>
              <a:rPr lang="zh-CN" altLang="en-US" sz="2400" b="1" dirty="0">
                <a:solidFill>
                  <a:srgbClr val="0000FF"/>
                </a:solidFill>
              </a:rPr>
              <a:t>）</a:t>
            </a:r>
          </a:p>
          <a:p>
            <a:pPr marL="1158240" lvl="2" indent="-609600">
              <a:buFont typeface="Wingdings" pitchFamily="2" charset="2"/>
              <a:buAutoNum type="circleNumDbPlain"/>
            </a:pPr>
            <a:r>
              <a:rPr lang="zh-CN" altLang="en-US" sz="2400" b="1" dirty="0">
                <a:solidFill>
                  <a:srgbClr val="0000FF"/>
                </a:solidFill>
              </a:rPr>
              <a:t>关系（</a:t>
            </a:r>
            <a:r>
              <a:rPr lang="en-US" altLang="zh-CN" sz="2400" b="1" dirty="0">
                <a:solidFill>
                  <a:srgbClr val="0000FF"/>
                </a:solidFill>
              </a:rPr>
              <a:t>Relationship</a:t>
            </a:r>
            <a:r>
              <a:rPr lang="zh-CN" altLang="en-US" sz="2400" b="1" dirty="0">
                <a:solidFill>
                  <a:srgbClr val="0000FF"/>
                </a:solidFill>
              </a:rPr>
              <a:t>）</a:t>
            </a:r>
          </a:p>
          <a:p>
            <a:pPr marL="609600" indent="-609600" eaLnBrk="1" hangingPunct="1">
              <a:buFont typeface="Wingdings" pitchFamily="2" charset="2"/>
              <a:buNone/>
            </a:pPr>
            <a:r>
              <a:rPr lang="zh-CN" altLang="en-US" b="1" dirty="0">
                <a:solidFill>
                  <a:srgbClr val="0000FF"/>
                </a:solidFill>
              </a:rPr>
              <a:t> </a:t>
            </a:r>
            <a:r>
              <a:rPr lang="zh-CN" altLang="en-US" sz="2400" b="1" dirty="0">
                <a:solidFill>
                  <a:srgbClr val="003300"/>
                </a:solidFill>
              </a:rPr>
              <a:t>（参与者与参与者之间的关系，参与者与用例之间的关系，用例之间的关系）</a:t>
            </a:r>
          </a:p>
        </p:txBody>
      </p:sp>
      <p:pic>
        <p:nvPicPr>
          <p:cNvPr id="9220" name="Picture 5">
            <a:extLst>
              <a:ext uri="{FF2B5EF4-FFF2-40B4-BE49-F238E27FC236}">
                <a16:creationId xmlns:a16="http://schemas.microsoft.com/office/drawing/2014/main" id="{D00A866A-ECE9-2E44-B2FC-0731182FF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4921250"/>
            <a:ext cx="3730625" cy="193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CF49C200-FD15-0A44-97A1-F65B4454288B}"/>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6" name="Rectangle 2">
            <a:extLst>
              <a:ext uri="{FF2B5EF4-FFF2-40B4-BE49-F238E27FC236}">
                <a16:creationId xmlns:a16="http://schemas.microsoft.com/office/drawing/2014/main" id="{A4AD024B-F1B0-494B-881E-E018FC3A0C79}"/>
              </a:ext>
            </a:extLst>
          </p:cNvPr>
          <p:cNvSpPr txBox="1">
            <a:spLocks noChangeArrowheads="1"/>
          </p:cNvSpPr>
          <p:nvPr/>
        </p:nvSpPr>
        <p:spPr>
          <a:xfrm>
            <a:off x="447471" y="1119219"/>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t>概述</a:t>
            </a:r>
          </a:p>
        </p:txBody>
      </p:sp>
    </p:spTree>
    <p:extLst>
      <p:ext uri="{BB962C8B-B14F-4D97-AF65-F5344CB8AC3E}">
        <p14:creationId xmlns:p14="http://schemas.microsoft.com/office/powerpoint/2010/main" val="5060219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a:extLst>
              <a:ext uri="{FF2B5EF4-FFF2-40B4-BE49-F238E27FC236}">
                <a16:creationId xmlns:a16="http://schemas.microsoft.com/office/drawing/2014/main" id="{030C6DCF-E665-D340-8E56-7890336236E8}"/>
              </a:ext>
            </a:extLst>
          </p:cNvPr>
          <p:cNvSpPr>
            <a:spLocks noGrp="1" noChangeArrowheads="1"/>
          </p:cNvSpPr>
          <p:nvPr>
            <p:ph type="body" sz="half" idx="1"/>
          </p:nvPr>
        </p:nvSpPr>
        <p:spPr>
          <a:xfrm>
            <a:off x="447471" y="1827853"/>
            <a:ext cx="6324600" cy="2863417"/>
          </a:xfrm>
        </p:spPr>
        <p:txBody>
          <a:bodyPr/>
          <a:lstStyle/>
          <a:p>
            <a:pPr eaLnBrk="1" hangingPunct="1"/>
            <a:r>
              <a:rPr lang="zh-CN" altLang="en-US" sz="2800" b="1" dirty="0"/>
              <a:t>参与者（</a:t>
            </a:r>
            <a:r>
              <a:rPr lang="en-US" altLang="zh-CN" sz="2800" b="1" dirty="0"/>
              <a:t>actor</a:t>
            </a:r>
            <a:r>
              <a:rPr lang="zh-CN" altLang="en-US" sz="2800" b="1" dirty="0"/>
              <a:t>）是系统外部与系统交互的事物。也被称为活动者。</a:t>
            </a:r>
          </a:p>
          <a:p>
            <a:pPr eaLnBrk="1" hangingPunct="1"/>
            <a:r>
              <a:rPr lang="zh-CN" altLang="en-US" sz="2800" b="1" dirty="0" smtClean="0">
                <a:solidFill>
                  <a:srgbClr val="0000FF"/>
                </a:solidFill>
              </a:rPr>
              <a:t>参与者</a:t>
            </a:r>
            <a:r>
              <a:rPr lang="zh-CN" altLang="en-US" sz="2800" b="1" dirty="0">
                <a:solidFill>
                  <a:srgbClr val="0000FF"/>
                </a:solidFill>
              </a:rPr>
              <a:t>参与用例的执行过程。</a:t>
            </a:r>
          </a:p>
          <a:p>
            <a:pPr eaLnBrk="1" hangingPunct="1"/>
            <a:r>
              <a:rPr lang="zh-CN" altLang="en-US" sz="2800" b="1" dirty="0" smtClean="0">
                <a:solidFill>
                  <a:srgbClr val="006600"/>
                </a:solidFill>
              </a:rPr>
              <a:t>每个</a:t>
            </a:r>
            <a:r>
              <a:rPr lang="zh-CN" altLang="en-US" sz="2800" b="1" dirty="0">
                <a:solidFill>
                  <a:srgbClr val="006600"/>
                </a:solidFill>
              </a:rPr>
              <a:t>参与者可以参与一个或多个用例。 </a:t>
            </a:r>
          </a:p>
          <a:p>
            <a:pPr eaLnBrk="1" hangingPunct="1"/>
            <a:endParaRPr lang="en-US" altLang="zh-CN" sz="2800" b="1" dirty="0">
              <a:solidFill>
                <a:srgbClr val="006600"/>
              </a:solidFill>
            </a:endParaRPr>
          </a:p>
        </p:txBody>
      </p:sp>
      <p:pic>
        <p:nvPicPr>
          <p:cNvPr id="10244" name="Picture 5">
            <a:extLst>
              <a:ext uri="{FF2B5EF4-FFF2-40B4-BE49-F238E27FC236}">
                <a16:creationId xmlns:a16="http://schemas.microsoft.com/office/drawing/2014/main" id="{E4F510D2-B8E4-B34E-A897-839E71B44AB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7010400" y="1524000"/>
            <a:ext cx="1617663" cy="1944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0245" name="Picture 3">
            <a:extLst>
              <a:ext uri="{FF2B5EF4-FFF2-40B4-BE49-F238E27FC236}">
                <a16:creationId xmlns:a16="http://schemas.microsoft.com/office/drawing/2014/main" id="{C9488939-B50D-5C44-B1B8-C285F55A7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866468"/>
            <a:ext cx="5988050" cy="1991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8FDB6452-4B26-F44C-A0D3-1D94681F2C42}"/>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7" name="Rectangle 2">
            <a:extLst>
              <a:ext uri="{FF2B5EF4-FFF2-40B4-BE49-F238E27FC236}">
                <a16:creationId xmlns:a16="http://schemas.microsoft.com/office/drawing/2014/main" id="{BDA13498-DE4E-E94D-8241-16F746DFE871}"/>
              </a:ext>
            </a:extLst>
          </p:cNvPr>
          <p:cNvSpPr txBox="1">
            <a:spLocks noChangeArrowheads="1"/>
          </p:cNvSpPr>
          <p:nvPr/>
        </p:nvSpPr>
        <p:spPr>
          <a:xfrm>
            <a:off x="447471" y="1119219"/>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solidFill>
                  <a:srgbClr val="FF0000"/>
                </a:solidFill>
              </a:rPr>
              <a:t>参与者 （</a:t>
            </a:r>
            <a:r>
              <a:rPr lang="en-US" altLang="zh-CN" sz="2800" dirty="0">
                <a:solidFill>
                  <a:srgbClr val="FF0000"/>
                </a:solidFill>
              </a:rPr>
              <a:t>Actor</a:t>
            </a:r>
            <a:r>
              <a:rPr lang="zh-CN" altLang="en-US" sz="2800" dirty="0">
                <a:solidFill>
                  <a:srgbClr val="FF0000"/>
                </a:solidFill>
              </a:rPr>
              <a:t>）</a:t>
            </a:r>
            <a:endParaRPr lang="zh-CN" altLang="en-US" sz="2800" dirty="0"/>
          </a:p>
        </p:txBody>
      </p:sp>
    </p:spTree>
    <p:extLst>
      <p:ext uri="{BB962C8B-B14F-4D97-AF65-F5344CB8AC3E}">
        <p14:creationId xmlns:p14="http://schemas.microsoft.com/office/powerpoint/2010/main" val="40112553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活字">
  <a:themeElements>
    <a:clrScheme name="木活字">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木活字">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木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TM03090434[[fn=木头类型]]</Template>
  <TotalTime>1300</TotalTime>
  <Words>4552</Words>
  <Application>Microsoft Office PowerPoint</Application>
  <PresentationFormat>全屏显示(4:3)</PresentationFormat>
  <Paragraphs>382</Paragraphs>
  <Slides>74</Slides>
  <Notes>12</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74</vt:i4>
      </vt:variant>
    </vt:vector>
  </HeadingPairs>
  <TitlesOfParts>
    <vt:vector size="89" baseType="lpstr">
      <vt:lpstr>AppleSymbols</vt:lpstr>
      <vt:lpstr>ＭＳ Ｐゴシック</vt:lpstr>
      <vt:lpstr>等线</vt:lpstr>
      <vt:lpstr>方正舒体</vt:lpstr>
      <vt:lpstr>黑体</vt:lpstr>
      <vt:lpstr>华文宋体</vt:lpstr>
      <vt:lpstr>华文新魏</vt:lpstr>
      <vt:lpstr>宋体</vt:lpstr>
      <vt:lpstr>Arial</vt:lpstr>
      <vt:lpstr>Georgia</vt:lpstr>
      <vt:lpstr>Times New Roman</vt:lpstr>
      <vt:lpstr>Trebuchet MS</vt:lpstr>
      <vt:lpstr>Wingdings</vt:lpstr>
      <vt:lpstr>木活字</vt:lpstr>
      <vt:lpstr>Visio.Drawing.6</vt:lpstr>
      <vt:lpstr>系统分析与设计</vt:lpstr>
      <vt:lpstr>系统分析与设计—用例图</vt:lpstr>
      <vt:lpstr>大多数项目失败的原因就在于需求不明确</vt:lpstr>
      <vt:lpstr> 用例(Use Case)是一种描述系统需求的方法，使用用例的方法来描述系统需求的过程就是用例建模。 </vt:lpstr>
      <vt:lpstr>PowerPoint 演示文稿</vt:lpstr>
      <vt:lpstr>（二）用例图的作用</vt:lpstr>
      <vt:lpstr>以银行系统为例</vt:lpstr>
      <vt:lpstr>PowerPoint 演示文稿</vt:lpstr>
      <vt:lpstr>PowerPoint 演示文稿</vt:lpstr>
      <vt:lpstr>参与者是由参与用例时所担当的角色来表示。Actor不是指人，而是指代表某一种特定功能的角色。因此，一个人可能对应多个Actor。 Actor是虚拟的概念，可以指外部系统和设备。 </vt:lpstr>
      <vt:lpstr>PowerPoint 演示文稿</vt:lpstr>
      <vt:lpstr>参与者在系统中的作用主要包括： </vt:lpstr>
      <vt:lpstr>PowerPoint 演示文稿</vt:lpstr>
      <vt:lpstr>PowerPoint 演示文稿</vt:lpstr>
      <vt:lpstr>确定参与者（Actor）</vt:lpstr>
      <vt:lpstr>PowerPoint 演示文稿</vt:lpstr>
      <vt:lpstr>PowerPoint 演示文稿</vt:lpstr>
      <vt:lpstr>PowerPoint 演示文稿</vt:lpstr>
      <vt:lpstr>以自动提款机(ATM)本身为系统边界的用例图</vt:lpstr>
      <vt:lpstr>参与者间的关系</vt:lpstr>
      <vt:lpstr>PowerPoint 演示文稿</vt:lpstr>
      <vt:lpstr>在用例描述中可以描述用例的动态事件流。</vt:lpstr>
      <vt:lpstr>PowerPoint 演示文稿</vt:lpstr>
      <vt:lpstr>PowerPoint 演示文稿</vt:lpstr>
      <vt:lpstr>以自动提款机(ATM)本身为系统边界的用例图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使用包含关系的意义</vt:lpstr>
      <vt:lpstr>PowerPoint 演示文稿</vt:lpstr>
      <vt:lpstr>PowerPoint 演示文稿</vt:lpstr>
      <vt:lpstr>PowerPoint 演示文稿</vt:lpstr>
      <vt:lpstr>问题思考？</vt:lpstr>
      <vt:lpstr>PowerPoint 演示文稿</vt:lpstr>
      <vt:lpstr>扩展点</vt:lpstr>
      <vt:lpstr>扩展点</vt:lpstr>
      <vt:lpstr>PowerPoint 演示文稿</vt:lpstr>
      <vt:lpstr>泛化关系</vt:lpstr>
      <vt:lpstr>PowerPoint 演示文稿</vt:lpstr>
      <vt:lpstr>PowerPoint 演示文稿</vt:lpstr>
      <vt:lpstr>PowerPoint 演示文稿</vt:lpstr>
      <vt:lpstr>PowerPoint 演示文稿</vt:lpstr>
      <vt:lpstr>PowerPoint 演示文稿</vt:lpstr>
      <vt:lpstr>用例的粒度（用例大小）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新增书籍用例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系统分析与设计</dc:title>
  <dc:creator>Windows 用户</dc:creator>
  <cp:lastModifiedBy>Windows 用户</cp:lastModifiedBy>
  <cp:revision>82</cp:revision>
  <dcterms:created xsi:type="dcterms:W3CDTF">2018-01-03T07:12:57Z</dcterms:created>
  <dcterms:modified xsi:type="dcterms:W3CDTF">2018-02-10T02:57:16Z</dcterms:modified>
</cp:coreProperties>
</file>